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0" r:id="rId3"/>
    <p:sldId id="256" r:id="rId4"/>
    <p:sldId id="266" r:id="rId5"/>
    <p:sldId id="270" r:id="rId6"/>
    <p:sldId id="269" r:id="rId7"/>
    <p:sldId id="257" r:id="rId8"/>
    <p:sldId id="258" r:id="rId9"/>
    <p:sldId id="273" r:id="rId10"/>
    <p:sldId id="262" r:id="rId11"/>
    <p:sldId id="272" r:id="rId12"/>
    <p:sldId id="274" r:id="rId13"/>
    <p:sldId id="261" r:id="rId14"/>
    <p:sldId id="268" r:id="rId15"/>
    <p:sldId id="267" r:id="rId16"/>
    <p:sldId id="259" r:id="rId17"/>
    <p:sldId id="276" r:id="rId18"/>
    <p:sldId id="278" r:id="rId19"/>
    <p:sldId id="279" r:id="rId20"/>
    <p:sldId id="277" r:id="rId21"/>
    <p:sldId id="264" r:id="rId22"/>
    <p:sldId id="263" r:id="rId23"/>
    <p:sldId id="265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25T15:31:50.240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4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1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6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1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9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4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6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5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4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83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C1B840B-2051-48BD-9D07-39A6B9EEFEC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F0736E1-8321-4C81-9F76-E8503573E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2106" y="2204863"/>
            <a:ext cx="691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rebuchet MS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«Детский сад № 4 комбинированного вида»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97005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Творческий проект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0050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988" y="3361605"/>
            <a:ext cx="82484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rebuchet MS" pitchFamily="34" charset="0"/>
              </a:rPr>
              <a:t>«Солнышко печет </a:t>
            </a:r>
            <a:r>
              <a:rPr lang="ru-RU" sz="3600" b="1" dirty="0" smtClean="0">
                <a:latin typeface="Trebuchet MS" pitchFamily="34" charset="0"/>
              </a:rPr>
              <a:t>блины» </a:t>
            </a:r>
            <a:endParaRPr lang="ru-RU" sz="3600" b="1" dirty="0" smtClean="0">
              <a:latin typeface="Trebuchet MS" pitchFamily="34" charset="0"/>
            </a:endParaRPr>
          </a:p>
          <a:p>
            <a:pPr algn="ctr"/>
            <a:r>
              <a:rPr lang="ru-RU" sz="2800" b="1" dirty="0" smtClean="0">
                <a:latin typeface="Trebuchet MS" pitchFamily="34" charset="0"/>
              </a:rPr>
              <a:t>в </a:t>
            </a:r>
            <a:r>
              <a:rPr lang="ru-RU" sz="2800" b="1" dirty="0">
                <a:latin typeface="Trebuchet MS" pitchFamily="34" charset="0"/>
              </a:rPr>
              <a:t>технике </a:t>
            </a:r>
            <a:r>
              <a:rPr lang="ru-RU" sz="2800" b="1" dirty="0" err="1">
                <a:latin typeface="Trebuchet MS" pitchFamily="34" charset="0"/>
              </a:rPr>
              <a:t>пластилинографии</a:t>
            </a:r>
            <a:r>
              <a:rPr lang="ru-RU" sz="2800" b="1" dirty="0">
                <a:latin typeface="Trebuchet MS" pitchFamily="34" charset="0"/>
              </a:rPr>
              <a:t> и </a:t>
            </a:r>
            <a:r>
              <a:rPr lang="ru-RU" sz="2800" b="1" dirty="0" smtClean="0">
                <a:latin typeface="Trebuchet MS" pitchFamily="34" charset="0"/>
              </a:rPr>
              <a:t>аппликации</a:t>
            </a:r>
            <a:r>
              <a:rPr lang="ru-RU" sz="3600" b="1" dirty="0" smtClean="0">
                <a:latin typeface="Trebuchet MS" pitchFamily="34" charset="0"/>
              </a:rPr>
              <a:t> </a:t>
            </a:r>
            <a:r>
              <a:rPr lang="ru-RU" sz="3600" b="1" dirty="0">
                <a:latin typeface="Trebuchet MS" pitchFamily="34" charset="0"/>
              </a:rPr>
              <a:t>»</a:t>
            </a:r>
            <a:endParaRPr lang="ru-RU" sz="3600" b="1" dirty="0" smtClean="0">
              <a:latin typeface="Trebuchet MS" pitchFamily="34" charset="0"/>
            </a:endParaRPr>
          </a:p>
          <a:p>
            <a:pPr algn="ctr"/>
            <a:r>
              <a:rPr lang="ru-RU" sz="36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ru-RU" sz="4000" b="1" dirty="0" smtClean="0">
                <a:latin typeface="Trebuchet MS" pitchFamily="34" charset="0"/>
              </a:rPr>
              <a:t> </a:t>
            </a:r>
            <a:endParaRPr lang="ru-RU" sz="4000" b="1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869160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Выполнила: Пестина Милана, 4 года</a:t>
            </a:r>
          </a:p>
          <a:p>
            <a:r>
              <a:rPr lang="ru-RU" dirty="0" smtClean="0">
                <a:latin typeface="Trebuchet MS" pitchFamily="34" charset="0"/>
              </a:rPr>
              <a:t>воспитанница разновозрастной группы 3-5 лет</a:t>
            </a:r>
          </a:p>
          <a:p>
            <a:r>
              <a:rPr lang="ru-RU" dirty="0" smtClean="0">
                <a:latin typeface="Trebuchet MS" pitchFamily="34" charset="0"/>
              </a:rPr>
              <a:t>Руководитель: Ермакова В. В., воспитатель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67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Экономическое обоснование проекта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0583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 </a:t>
            </a:r>
            <a:endParaRPr lang="ru-RU" sz="36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70892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Стоимость инструментов – 0 руб.,   </a:t>
            </a:r>
          </a:p>
          <a:p>
            <a:pPr algn="ctr"/>
            <a:r>
              <a:rPr lang="ru-RU" sz="2800" dirty="0" smtClean="0">
                <a:latin typeface="Trebuchet MS" pitchFamily="34" charset="0"/>
              </a:rPr>
              <a:t>Стоимость  материалов – 0 руб.,</a:t>
            </a:r>
          </a:p>
          <a:p>
            <a:pPr algn="ctr"/>
            <a:r>
              <a:rPr lang="ru-RU" sz="2800" dirty="0" smtClean="0">
                <a:latin typeface="Trebuchet MS" pitchFamily="34" charset="0"/>
              </a:rPr>
              <a:t>Себестоимость изделия – 0 руб.  </a:t>
            </a:r>
            <a:endParaRPr lang="ru-RU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04864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Вот и наступило долгожданное и очень радостное время - Масленица!</a:t>
            </a:r>
          </a:p>
          <a:p>
            <a:r>
              <a:rPr lang="ru-RU" sz="2400" dirty="0">
                <a:latin typeface="Trebuchet MS" pitchFamily="34" charset="0"/>
              </a:rPr>
              <a:t>И конечно же всю неделю нам не обойтись без символа солнца - блинов. Да и к тому же, что пятого марта - это еще и Международный день блина.</a:t>
            </a:r>
          </a:p>
          <a:p>
            <a:r>
              <a:rPr lang="ru-RU" sz="2400" dirty="0" smtClean="0">
                <a:latin typeface="Trebuchet MS" pitchFamily="34" charset="0"/>
              </a:rPr>
              <a:t> В </a:t>
            </a:r>
            <a:r>
              <a:rPr lang="ru-RU" sz="2400" dirty="0">
                <a:latin typeface="Trebuchet MS" pitchFamily="34" charset="0"/>
              </a:rPr>
              <a:t>чём же плюс нашего изделия? А в том, что </a:t>
            </a:r>
            <a:r>
              <a:rPr lang="ru-RU" sz="2400" dirty="0" smtClean="0">
                <a:latin typeface="Trebuchet MS" pitchFamily="34" charset="0"/>
              </a:rPr>
              <a:t>наша картина долго будет радовать близких и друзей. </a:t>
            </a:r>
            <a:r>
              <a:rPr lang="ru-RU" sz="2400" dirty="0">
                <a:latin typeface="Trebuchet MS" pitchFamily="34" charset="0"/>
              </a:rPr>
              <a:t>Картину  можно со временем отреставрировать, или оставив основу, сделать </a:t>
            </a:r>
            <a:r>
              <a:rPr lang="ru-RU" sz="2400" dirty="0" smtClean="0">
                <a:latin typeface="Trebuchet MS" pitchFamily="34" charset="0"/>
              </a:rPr>
              <a:t>новую. Кроме </a:t>
            </a:r>
            <a:r>
              <a:rPr lang="ru-RU" sz="2400" dirty="0">
                <a:latin typeface="Trebuchet MS" pitchFamily="34" charset="0"/>
              </a:rPr>
              <a:t>того, изделие сделано из экологически чистых материалов, прошедших сертификацию.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495" y="273650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 </a:t>
            </a:r>
            <a:endParaRPr lang="ru-RU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0" y="79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772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Материалы и инструменты</a:t>
            </a:r>
            <a:endParaRPr lang="ru-RU" sz="28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9603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rebuchet MS" pitchFamily="34" charset="0"/>
              </a:rPr>
              <a:t>- </a:t>
            </a:r>
            <a:r>
              <a:rPr lang="ru-RU" sz="2000" dirty="0">
                <a:latin typeface="Trebuchet MS" pitchFamily="34" charset="0"/>
              </a:rPr>
              <a:t>Доска </a:t>
            </a:r>
            <a:r>
              <a:rPr lang="ru-RU" sz="2000" dirty="0" smtClean="0">
                <a:latin typeface="Trebuchet MS" pitchFamily="34" charset="0"/>
              </a:rPr>
              <a:t>для лепки, пластилин,</a:t>
            </a:r>
            <a:r>
              <a:rPr lang="ru-RU" sz="2000" dirty="0">
                <a:latin typeface="Trebuchet MS" pitchFamily="34" charset="0"/>
              </a:rPr>
              <a:t> цветная </a:t>
            </a:r>
            <a:r>
              <a:rPr lang="ru-RU" sz="2000" dirty="0" smtClean="0">
                <a:latin typeface="Trebuchet MS" pitchFamily="34" charset="0"/>
              </a:rPr>
              <a:t>бумага, картон, </a:t>
            </a:r>
            <a:r>
              <a:rPr lang="ru-RU" sz="2000" dirty="0">
                <a:latin typeface="Trebuchet MS" pitchFamily="34" charset="0"/>
              </a:rPr>
              <a:t>клей, н</a:t>
            </a:r>
            <a:r>
              <a:rPr lang="ru-RU" sz="2000" dirty="0" smtClean="0">
                <a:latin typeface="Trebuchet MS" pitchFamily="34" charset="0"/>
              </a:rPr>
              <a:t>ожницы </a:t>
            </a:r>
            <a:r>
              <a:rPr lang="ru-RU" sz="2000" dirty="0">
                <a:latin typeface="Trebuchet MS" pitchFamily="34" charset="0"/>
              </a:rPr>
              <a:t>с округлыми </a:t>
            </a:r>
            <a:r>
              <a:rPr lang="ru-RU" sz="2000" dirty="0" smtClean="0">
                <a:latin typeface="Trebuchet MS" pitchFamily="34" charset="0"/>
              </a:rPr>
              <a:t>концами, салфетки </a:t>
            </a:r>
            <a:r>
              <a:rPr lang="ru-RU" sz="2000" dirty="0">
                <a:latin typeface="Trebuchet MS" pitchFamily="34" charset="0"/>
              </a:rPr>
              <a:t>для </a:t>
            </a:r>
            <a:r>
              <a:rPr lang="ru-RU" sz="2000" dirty="0" smtClean="0">
                <a:latin typeface="Trebuchet MS" pitchFamily="34" charset="0"/>
              </a:rPr>
              <a:t>рук, маркер </a:t>
            </a:r>
            <a:r>
              <a:rPr lang="ru-RU" sz="2000" dirty="0">
                <a:latin typeface="Trebuchet MS" pitchFamily="34" charset="0"/>
              </a:rPr>
              <a:t>или  карандаш  для  нанесения  </a:t>
            </a:r>
            <a:r>
              <a:rPr lang="ru-RU" sz="2000" dirty="0" smtClean="0">
                <a:latin typeface="Trebuchet MS" pitchFamily="34" charset="0"/>
              </a:rPr>
              <a:t>рисунка, линейка.</a:t>
            </a:r>
          </a:p>
          <a:p>
            <a:r>
              <a:rPr lang="ru-RU" sz="2000" dirty="0" smtClean="0">
                <a:latin typeface="Trebuchet MS" pitchFamily="34" charset="0"/>
              </a:rPr>
              <a:t> </a:t>
            </a:r>
            <a:endParaRPr lang="ru-RU" sz="2000" dirty="0">
              <a:latin typeface="Trebuchet MS" pitchFamily="34" charset="0"/>
            </a:endParaRPr>
          </a:p>
          <a:p>
            <a:r>
              <a:rPr lang="ru-RU" sz="2000" dirty="0" smtClean="0">
                <a:latin typeface="Trebuchet MS" pitchFamily="34" charset="0"/>
              </a:rPr>
              <a:t>  </a:t>
            </a:r>
          </a:p>
        </p:txBody>
      </p:sp>
      <p:pic>
        <p:nvPicPr>
          <p:cNvPr id="1028" name="Picture 4" descr="C:\Users\User\AppData\Local\Temp\Rar$DIa0.638\Фото0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1" y="4098453"/>
            <a:ext cx="2448272" cy="21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530" y="4347221"/>
            <a:ext cx="2075720" cy="1556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7"/>
          <a:stretch/>
        </p:blipFill>
        <p:spPr>
          <a:xfrm>
            <a:off x="3608650" y="4125829"/>
            <a:ext cx="1741269" cy="21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2420888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rebuchet MS" pitchFamily="34" charset="0"/>
              </a:rPr>
              <a:t>Правила безопасности во время работы.</a:t>
            </a:r>
          </a:p>
          <a:p>
            <a:r>
              <a:rPr lang="ru-RU" sz="2800" dirty="0" smtClean="0">
                <a:latin typeface="Trebuchet MS" pitchFamily="34" charset="0"/>
              </a:rPr>
              <a:t>- Нельзя брать ножницы и клей в рот.</a:t>
            </a:r>
          </a:p>
          <a:p>
            <a:r>
              <a:rPr lang="ru-RU" sz="2800" dirty="0" smtClean="0">
                <a:latin typeface="Trebuchet MS" pitchFamily="34" charset="0"/>
              </a:rPr>
              <a:t>- Нельзя тереть глаза грязными руками.</a:t>
            </a:r>
          </a:p>
          <a:p>
            <a:r>
              <a:rPr lang="ru-RU" sz="2800" dirty="0" smtClean="0">
                <a:latin typeface="Trebuchet MS" pitchFamily="34" charset="0"/>
              </a:rPr>
              <a:t>- Помни, что при работе с ножницами  инструменты острые.</a:t>
            </a:r>
          </a:p>
          <a:p>
            <a:r>
              <a:rPr lang="ru-RU" sz="2800" dirty="0" smtClean="0">
                <a:latin typeface="Trebuchet MS" pitchFamily="34" charset="0"/>
              </a:rPr>
              <a:t>- Обязательно мойте  руки после работы с клеем.</a:t>
            </a:r>
          </a:p>
        </p:txBody>
      </p:sp>
    </p:spTree>
    <p:extLst>
      <p:ext uri="{BB962C8B-B14F-4D97-AF65-F5344CB8AC3E}">
        <p14:creationId xmlns:p14="http://schemas.microsoft.com/office/powerpoint/2010/main" val="14858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364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rebuchet MS" pitchFamily="34" charset="0"/>
                <a:ea typeface="Calibri"/>
                <a:cs typeface="Calibri"/>
              </a:rPr>
              <a:t>Санитарно -  гигиенические требования.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571750" algn="l"/>
              </a:tabLst>
            </a:pPr>
            <a:r>
              <a:rPr lang="ru-RU" sz="2800" dirty="0" smtClean="0">
                <a:effectLst/>
                <a:latin typeface="Trebuchet MS" pitchFamily="34" charset="0"/>
                <a:ea typeface="Calibri"/>
                <a:cs typeface="Calibri"/>
              </a:rPr>
              <a:t>- До начала работы необходимо вымыть руки.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571750" algn="l"/>
              </a:tabLst>
            </a:pPr>
            <a:r>
              <a:rPr lang="ru-RU" sz="2800" dirty="0" smtClean="0">
                <a:effectLst/>
                <a:latin typeface="Trebuchet MS" pitchFamily="34" charset="0"/>
                <a:ea typeface="Calibri"/>
                <a:cs typeface="Calibri"/>
              </a:rPr>
              <a:t>- Свет должен падать спереди или слева.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571750" algn="l"/>
              </a:tabLst>
            </a:pPr>
            <a:r>
              <a:rPr lang="ru-RU" sz="2800" dirty="0" smtClean="0">
                <a:effectLst/>
                <a:latin typeface="Trebuchet MS" pitchFamily="34" charset="0"/>
                <a:ea typeface="Calibri"/>
                <a:cs typeface="Calibri"/>
              </a:rPr>
              <a:t>- Необходимо делать перерывы в работе.</a:t>
            </a:r>
            <a:endParaRPr lang="ru-RU" sz="2400" dirty="0" smtClean="0">
              <a:latin typeface="Trebuchet MS" pitchFamily="34" charset="0"/>
              <a:ea typeface="Calibri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571750" algn="l"/>
              </a:tabLst>
            </a:pPr>
            <a:r>
              <a:rPr lang="ru-RU" sz="2800" dirty="0" smtClean="0">
                <a:effectLst/>
                <a:latin typeface="Trebuchet MS" pitchFamily="34" charset="0"/>
                <a:ea typeface="Calibri"/>
                <a:cs typeface="Calibri"/>
              </a:rPr>
              <a:t>- По окончании работы убрать своё рабочее место.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008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Технология изготовления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564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25766"/>
              </p:ext>
            </p:extLst>
          </p:nvPr>
        </p:nvGraphicFramePr>
        <p:xfrm>
          <a:off x="251520" y="2492895"/>
          <a:ext cx="8208912" cy="426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2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  <a:tab pos="690880" algn="ctr"/>
                        </a:tabLs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3875" algn="l"/>
                          <a:tab pos="690880" algn="ctr"/>
                        </a:tabLs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  <a:tab pos="690880" algn="ctr"/>
                        </a:tabLs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Последовательность</a:t>
                      </a:r>
                      <a:r>
                        <a:rPr lang="ru-RU" sz="1600" baseline="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выполнения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3875" algn="l"/>
                          <a:tab pos="690880" algn="ctr"/>
                        </a:tabLs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работы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            Эскиз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Инструменты,    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оборудование</a:t>
                      </a: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,                             материалы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Подбираем для работы рисунок.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Делаем эскиз на бумаге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.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Индивидуально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Книги с иллюстрациями, бумага, карандаши.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Наносим контур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рисунков деталей </a:t>
                      </a: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на основу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Индивидуально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Основа для картины - 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синий картон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itchFamily="34" charset="0"/>
                        </a:rPr>
                        <a:t>3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Фон рисунка картины заполняем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вырезанными</a:t>
                      </a:r>
                      <a:r>
                        <a:rPr lang="ru-RU" sz="1600" baseline="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деталями и пластилином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Индивидуально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Основа, детали рисунка, клей, пластилин, ткань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4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Оформляем  картину.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Работа готова!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Индивидуально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Готовая картина.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54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rebuchet MS" pitchFamily="34" charset="0"/>
                <a:ea typeface="Calibri"/>
                <a:cs typeface="Calibri"/>
              </a:rPr>
              <a:t> Поэтапное изготовление открытки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6733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rebuchet MS" panose="020B0603020202020204" pitchFamily="34" charset="0"/>
              </a:rPr>
              <a:t>Из фиолетового картона  вырезаем </a:t>
            </a:r>
            <a:r>
              <a:rPr lang="ru-RU" dirty="0">
                <a:latin typeface="Trebuchet MS" panose="020B0603020202020204" pitchFamily="34" charset="0"/>
              </a:rPr>
              <a:t>детали сковороды и приклеиваем к голубому </a:t>
            </a:r>
            <a:r>
              <a:rPr lang="ru-RU" dirty="0" smtClean="0">
                <a:latin typeface="Trebuchet MS" panose="020B0603020202020204" pitchFamily="34" charset="0"/>
              </a:rPr>
              <a:t>картону</a:t>
            </a:r>
            <a:endParaRPr lang="ru-RU" dirty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40" y="3836839"/>
            <a:ext cx="1800200" cy="2103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8671" y="3873678"/>
            <a:ext cx="2274637" cy="1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54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rebuchet MS" pitchFamily="34" charset="0"/>
                <a:ea typeface="Calibri"/>
                <a:cs typeface="Calibri"/>
              </a:rPr>
              <a:t> Поэтапное изготовление открытки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67335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</a:rPr>
              <a:t>Делаем </a:t>
            </a:r>
            <a:r>
              <a:rPr lang="ru-RU" sz="2400" dirty="0" smtClean="0">
                <a:latin typeface="Trebuchet MS" panose="020B0603020202020204" pitchFamily="34" charset="0"/>
              </a:rPr>
              <a:t>солнышко.</a:t>
            </a:r>
          </a:p>
          <a:p>
            <a:r>
              <a:rPr lang="ru-RU" sz="2400" dirty="0" smtClean="0">
                <a:latin typeface="Trebuchet MS" panose="020B0603020202020204" pitchFamily="34" charset="0"/>
              </a:rPr>
              <a:t>Вырезаем </a:t>
            </a:r>
            <a:r>
              <a:rPr lang="ru-RU" sz="2400" dirty="0">
                <a:latin typeface="Trebuchet MS" panose="020B0603020202020204" pitchFamily="34" charset="0"/>
              </a:rPr>
              <a:t>круг - основа. Используя </a:t>
            </a:r>
            <a:r>
              <a:rPr lang="ru-RU" sz="2400" dirty="0" smtClean="0">
                <a:latin typeface="Trebuchet MS" panose="020B0603020202020204" pitchFamily="34" charset="0"/>
              </a:rPr>
              <a:t>линейку, </a:t>
            </a:r>
            <a:r>
              <a:rPr lang="ru-RU" sz="2400" dirty="0">
                <a:latin typeface="Trebuchet MS" panose="020B0603020202020204" pitchFamily="34" charset="0"/>
              </a:rPr>
              <a:t>рисуем лучики, вырезаем и приклеиваем их к основе </a:t>
            </a:r>
            <a:r>
              <a:rPr lang="ru-RU" sz="2400" dirty="0" smtClean="0">
                <a:latin typeface="Trebuchet MS" panose="020B0603020202020204" pitchFamily="34" charset="0"/>
              </a:rPr>
              <a:t>солнышка.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 </a:t>
            </a:r>
          </a:p>
          <a:p>
            <a:endParaRPr lang="ru-RU" dirty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7987" y="4587785"/>
            <a:ext cx="233600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4224" y="4603129"/>
            <a:ext cx="1988840" cy="1491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9052" r="31888" b="11150"/>
          <a:stretch/>
        </p:blipFill>
        <p:spPr>
          <a:xfrm>
            <a:off x="1520030" y="4461463"/>
            <a:ext cx="1879121" cy="17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2060848"/>
            <a:ext cx="838042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rebuchet MS" pitchFamily="34" charset="0"/>
                <a:ea typeface="Calibri"/>
                <a:cs typeface="Calibri"/>
              </a:rPr>
              <a:t> Поэтапное изготовление открытки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59" y="2648701"/>
            <a:ext cx="8380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3. Делаем </a:t>
            </a:r>
            <a:r>
              <a:rPr lang="ru-RU" dirty="0">
                <a:latin typeface="Trebuchet MS" panose="020B0603020202020204" pitchFamily="34" charset="0"/>
              </a:rPr>
              <a:t>блинчик. Вырезаем из </a:t>
            </a:r>
            <a:r>
              <a:rPr lang="ru-RU" dirty="0" smtClean="0">
                <a:latin typeface="Trebuchet MS" panose="020B0603020202020204" pitchFamily="34" charset="0"/>
              </a:rPr>
              <a:t>картона сковороду </a:t>
            </a:r>
            <a:r>
              <a:rPr lang="ru-RU" dirty="0">
                <a:latin typeface="Trebuchet MS" panose="020B0603020202020204" pitchFamily="34" charset="0"/>
              </a:rPr>
              <a:t>и наносим на </a:t>
            </a:r>
            <a:r>
              <a:rPr lang="ru-RU" dirty="0" smtClean="0">
                <a:latin typeface="Trebuchet MS" panose="020B0603020202020204" pitchFamily="34" charset="0"/>
              </a:rPr>
              <a:t>неё пластилин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r>
              <a:rPr lang="ru-RU" dirty="0" smtClean="0">
                <a:latin typeface="Trebuchet MS" panose="020B0603020202020204" pitchFamily="34" charset="0"/>
              </a:rPr>
              <a:t>Делаем </a:t>
            </a:r>
            <a:r>
              <a:rPr lang="ru-RU" dirty="0">
                <a:latin typeface="Trebuchet MS" panose="020B0603020202020204" pitchFamily="34" charset="0"/>
              </a:rPr>
              <a:t>разноцветные, тонкие жгутики из пластилина и украшаем наш блинчик, выкладывая из них рисунок. </a:t>
            </a:r>
            <a:endParaRPr lang="ru-RU" dirty="0" smtClean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 </a:t>
            </a:r>
            <a:endParaRPr lang="ru-RU" dirty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r="18069" b="8530"/>
          <a:stretch/>
        </p:blipFill>
        <p:spPr>
          <a:xfrm rot="5400000">
            <a:off x="4719121" y="3938556"/>
            <a:ext cx="2750423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35" y="3890798"/>
            <a:ext cx="2845700" cy="213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997" y="3854750"/>
            <a:ext cx="2750423" cy="2137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0601" y="4118990"/>
            <a:ext cx="2715184" cy="16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54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rebuchet MS" pitchFamily="34" charset="0"/>
                <a:ea typeface="Calibri"/>
                <a:cs typeface="Calibri"/>
              </a:rPr>
              <a:t>  </a:t>
            </a:r>
            <a:endParaRPr lang="ru-RU" sz="2400" dirty="0">
              <a:latin typeface="Trebuchet MS" pitchFamily="34" charset="0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708920"/>
            <a:ext cx="29523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ru-RU" sz="2800" dirty="0">
                <a:latin typeface="Trebuchet MS" panose="020B0603020202020204" pitchFamily="34" charset="0"/>
              </a:rPr>
              <a:t>А</a:t>
            </a:r>
            <a:r>
              <a:rPr lang="ru-RU" sz="2800" dirty="0" smtClean="0">
                <a:latin typeface="Trebuchet MS" panose="020B0603020202020204" pitchFamily="34" charset="0"/>
              </a:rPr>
              <a:t>й </a:t>
            </a:r>
            <a:r>
              <a:rPr lang="ru-RU" sz="2800" dirty="0">
                <a:latin typeface="Trebuchet MS" panose="020B0603020202020204" pitchFamily="34" charset="0"/>
              </a:rPr>
              <a:t>да Масленица Широкая, </a:t>
            </a:r>
            <a:endParaRPr lang="ru-RU" sz="2800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2800" dirty="0" smtClean="0">
                <a:latin typeface="Trebuchet MS" panose="020B0603020202020204" pitchFamily="34" charset="0"/>
              </a:rPr>
              <a:t>на </a:t>
            </a:r>
            <a:r>
              <a:rPr lang="ru-RU" sz="2800" dirty="0">
                <a:latin typeface="Trebuchet MS" panose="020B0603020202020204" pitchFamily="34" charset="0"/>
              </a:rPr>
              <a:t>двор въезжает!</a:t>
            </a:r>
          </a:p>
          <a:p>
            <a:pPr algn="ctr"/>
            <a:r>
              <a:rPr lang="ru-RU" sz="2800" dirty="0">
                <a:latin typeface="Trebuchet MS" panose="020B0603020202020204" pitchFamily="34" charset="0"/>
              </a:rPr>
              <a:t>А мы ее </a:t>
            </a:r>
            <a:r>
              <a:rPr lang="ru-RU" sz="2800" dirty="0" smtClean="0">
                <a:latin typeface="Trebuchet MS" panose="020B0603020202020204" pitchFamily="34" charset="0"/>
              </a:rPr>
              <a:t>встречаем!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6951" b="6951"/>
          <a:stretch/>
        </p:blipFill>
        <p:spPr>
          <a:xfrm rot="5400000">
            <a:off x="5273359" y="2418276"/>
            <a:ext cx="3764835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58" y="1988838"/>
            <a:ext cx="2736305" cy="34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5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Цель проекта: </a:t>
            </a:r>
          </a:p>
          <a:p>
            <a:pPr algn="ctr"/>
            <a:r>
              <a:rPr lang="ru-RU" sz="2800" dirty="0" smtClean="0">
                <a:latin typeface="Trebuchet MS" pitchFamily="34" charset="0"/>
              </a:rPr>
              <a:t>изготовить подарок для близких, который станет приятным сюрпризом к празднику.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42900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Выполняя творческий проект, мы ставим перед собой следующие задачи:</a:t>
            </a:r>
          </a:p>
          <a:p>
            <a:r>
              <a:rPr lang="ru-RU" sz="2400" dirty="0" smtClean="0">
                <a:latin typeface="Trebuchet MS" pitchFamily="34" charset="0"/>
              </a:rPr>
              <a:t>-оценить возможности проектной деятельности;</a:t>
            </a:r>
          </a:p>
          <a:p>
            <a:r>
              <a:rPr lang="ru-RU" sz="2400" dirty="0" smtClean="0">
                <a:latin typeface="Trebuchet MS" pitchFamily="34" charset="0"/>
              </a:rPr>
              <a:t>-изучить приемы работы  для изготовления подарка;</a:t>
            </a:r>
          </a:p>
          <a:p>
            <a:r>
              <a:rPr lang="ru-RU" sz="2400" dirty="0" smtClean="0">
                <a:latin typeface="Trebuchet MS" pitchFamily="34" charset="0"/>
              </a:rPr>
              <a:t>-сделать подарок своими руками;</a:t>
            </a:r>
          </a:p>
          <a:p>
            <a:r>
              <a:rPr lang="ru-RU" sz="2400" dirty="0" smtClean="0">
                <a:latin typeface="Trebuchet MS" pitchFamily="34" charset="0"/>
              </a:rPr>
              <a:t>-создать технологическую карту по изготовлению изделия;</a:t>
            </a:r>
          </a:p>
          <a:p>
            <a:r>
              <a:rPr lang="ru-RU" sz="2400" dirty="0" smtClean="0">
                <a:latin typeface="Trebuchet MS" pitchFamily="34" charset="0"/>
              </a:rPr>
              <a:t>-оценить проделанную работу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526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 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4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967655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rebuchet MS" pitchFamily="34" charset="0"/>
              </a:rPr>
              <a:t>Реклама</a:t>
            </a:r>
            <a:endParaRPr lang="ru-RU" sz="4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Ищите изысканный подарок своим близким. </a:t>
            </a:r>
          </a:p>
          <a:p>
            <a:pPr algn="ctr"/>
            <a:r>
              <a:rPr lang="ru-RU" sz="2400" dirty="0" smtClean="0">
                <a:latin typeface="Trebuchet MS" pitchFamily="34" charset="0"/>
              </a:rPr>
              <a:t>Добро пожаловать в нашу студию.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Если бы нам пришлось продать свою работу, то мы бы прорекламировали её так: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Не можете найти подарок? 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Мы его уже нашли для Вас!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Возьмите нашу работу и подарите её своим друзьям и близким.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Чудесный мир ручной работы по аппликации и </a:t>
            </a:r>
            <a:r>
              <a:rPr lang="ru-RU" dirty="0" err="1" smtClean="0">
                <a:latin typeface="Trebuchet MS" pitchFamily="34" charset="0"/>
              </a:rPr>
              <a:t>пластилинографии</a:t>
            </a:r>
            <a:r>
              <a:rPr lang="ru-RU" dirty="0" smtClean="0">
                <a:latin typeface="Trebuchet MS" pitchFamily="34" charset="0"/>
              </a:rPr>
              <a:t> придаст  необыкновенный уют, прекрасно дополнит любой интерьер. 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 </a:t>
            </a:r>
            <a:endParaRPr lang="ru-RU" dirty="0">
              <a:latin typeface="Trebuchet MS" pitchFamily="34" charset="0"/>
            </a:endParaRPr>
          </a:p>
          <a:p>
            <a:pPr algn="ctr"/>
            <a:r>
              <a:rPr lang="ru-RU" dirty="0" smtClean="0">
                <a:latin typeface="Trebuchet MS" pitchFamily="34" charset="0"/>
              </a:rPr>
              <a:t>Мы всегда рады видеть вас по адресу:</a:t>
            </a:r>
          </a:p>
          <a:p>
            <a:pPr algn="ctr"/>
            <a:r>
              <a:rPr lang="ru-RU" dirty="0" smtClean="0">
                <a:latin typeface="Trebuchet MS" pitchFamily="34" charset="0"/>
              </a:rPr>
              <a:t>Г. Богородицк, ЗМР, д 9-а</a:t>
            </a:r>
          </a:p>
        </p:txBody>
      </p:sp>
    </p:spTree>
    <p:extLst>
      <p:ext uri="{BB962C8B-B14F-4D97-AF65-F5344CB8AC3E}">
        <p14:creationId xmlns:p14="http://schemas.microsoft.com/office/powerpoint/2010/main" val="17583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526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 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67655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rebuchet MS" pitchFamily="34" charset="0"/>
              </a:rPr>
              <a:t>Оценка творческого проекта </a:t>
            </a:r>
          </a:p>
          <a:p>
            <a:pPr algn="ctr"/>
            <a:r>
              <a:rPr lang="ru-RU" sz="2400" dirty="0" smtClean="0">
                <a:latin typeface="Trebuchet MS" pitchFamily="34" charset="0"/>
              </a:rPr>
              <a:t>Контроль качества.</a:t>
            </a:r>
          </a:p>
          <a:p>
            <a:pPr algn="ctr"/>
            <a:r>
              <a:rPr lang="ru-RU" sz="2400" dirty="0" smtClean="0">
                <a:latin typeface="Trebuchet MS" pitchFamily="34" charset="0"/>
              </a:rPr>
              <a:t>Наше  изделие отвечают следующим требованиям:</a:t>
            </a:r>
          </a:p>
          <a:p>
            <a:r>
              <a:rPr lang="ru-RU" sz="2400" dirty="0" smtClean="0">
                <a:latin typeface="Trebuchet MS" pitchFamily="34" charset="0"/>
              </a:rPr>
              <a:t>1.	Изделие выполнено аккуратно, в соответствии с технологией.</a:t>
            </a:r>
          </a:p>
          <a:p>
            <a:r>
              <a:rPr lang="ru-RU" sz="2400" dirty="0" smtClean="0">
                <a:latin typeface="Trebuchet MS" pitchFamily="34" charset="0"/>
              </a:rPr>
              <a:t>2.	Соблюдено единство композиционного решения и формы изделия.</a:t>
            </a:r>
          </a:p>
          <a:p>
            <a:r>
              <a:rPr lang="ru-RU" sz="2400" dirty="0" smtClean="0">
                <a:latin typeface="Trebuchet MS" pitchFamily="34" charset="0"/>
              </a:rPr>
              <a:t>3.	Выбранный материал соответствует назначению изделия.</a:t>
            </a:r>
          </a:p>
          <a:p>
            <a:r>
              <a:rPr lang="ru-RU" sz="2400" dirty="0" smtClean="0">
                <a:latin typeface="Trebuchet MS" pitchFamily="34" charset="0"/>
              </a:rPr>
              <a:t>4.	Работа оформлена в законченное изделие.</a:t>
            </a:r>
          </a:p>
          <a:p>
            <a:r>
              <a:rPr lang="ru-RU" sz="2400" dirty="0" smtClean="0">
                <a:latin typeface="Trebuchet MS" pitchFamily="34" charset="0"/>
              </a:rPr>
              <a:t>5.	В целом изделие производит благоприятное впечатление.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526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 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7281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rebuchet MS" pitchFamily="34" charset="0"/>
              </a:rPr>
              <a:t>Выводы и самооценка</a:t>
            </a:r>
            <a:endParaRPr lang="ru-RU" sz="44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708920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Вот и закончилась работа над творческим проектом. К его выполнению приложили много сил и старания. В процессе работы получили огромное удовольствие. Изделие очень понравилось. Работу показали ребятам, которые сказали, что подарок получился очень красивым.  Они захотели сделать такой же для своих близких.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526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 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7281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rebuchet MS" pitchFamily="34" charset="0"/>
              </a:rPr>
              <a:t> </a:t>
            </a:r>
            <a:endParaRPr lang="ru-RU" sz="44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270892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 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0602" y="2718217"/>
            <a:ext cx="4370805" cy="32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rebuchet MS" pitchFamily="34" charset="0"/>
              </a:rPr>
              <a:t> </a:t>
            </a:r>
            <a:endParaRPr lang="ru-RU" sz="3200" dirty="0" smtClean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rebuchet MS" pitchFamily="34" charset="0"/>
              </a:rPr>
              <a:t>Определение потребности </a:t>
            </a:r>
          </a:p>
          <a:p>
            <a:pPr algn="ctr"/>
            <a:r>
              <a:rPr lang="ru-RU" sz="3600" dirty="0" smtClean="0">
                <a:latin typeface="Trebuchet MS" pitchFamily="34" charset="0"/>
              </a:rPr>
              <a:t>(обоснование выбора темы)</a:t>
            </a:r>
            <a:endParaRPr lang="ru-RU" sz="36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45153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Мы любим интересные изделия выполненные своими руками. Ручная работа всегда красива и ценна. Мы  решили выполнить комбинированную работу: аппликацию с пластилинографией.</a:t>
            </a:r>
          </a:p>
          <a:p>
            <a:r>
              <a:rPr lang="ru-RU" sz="2400" dirty="0" smtClean="0">
                <a:latin typeface="Trebuchet MS" pitchFamily="34" charset="0"/>
              </a:rPr>
              <a:t>  Аппликация из бумаги необычна, оригинальна и красива, а работа с пластилином развивает моторику.</a:t>
            </a:r>
          </a:p>
          <a:p>
            <a:r>
              <a:rPr lang="ru-RU" sz="2400" dirty="0" smtClean="0">
                <a:latin typeface="Trebuchet MS" pitchFamily="34" charset="0"/>
              </a:rPr>
              <a:t>Нас привлекает в аппликации её простота и доступность материалов. Аппликация очень интересное и увлекательное занятие.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772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 </a:t>
            </a:r>
            <a:endParaRPr lang="ru-RU" sz="28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03442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Изучив теоретический материал, мы приняли решение выбрать в качестве объекта своего творческого проекта  картину, выполненную в комбинированной технике аппликации и </a:t>
            </a:r>
            <a:r>
              <a:rPr lang="ru-RU" dirty="0" err="1" smtClean="0">
                <a:latin typeface="Trebuchet MS" pitchFamily="34" charset="0"/>
              </a:rPr>
              <a:t>пластилинографии,с</a:t>
            </a:r>
            <a:r>
              <a:rPr lang="ru-RU" dirty="0" smtClean="0">
                <a:latin typeface="Trebuchet MS" pitchFamily="34" charset="0"/>
              </a:rPr>
              <a:t> помощью которой  можно было бы украсить интерьер дома к празднику «Масленица»</a:t>
            </a:r>
          </a:p>
          <a:p>
            <a:r>
              <a:rPr lang="ru-RU" dirty="0" smtClean="0">
                <a:latin typeface="Trebuchet MS" pitchFamily="34" charset="0"/>
              </a:rPr>
              <a:t>Рассмотрев и оценив варианты,  мы применили технологию «Сетка принятий решений»</a:t>
            </a:r>
            <a:endParaRPr lang="ru-RU" dirty="0">
              <a:latin typeface="Trebuchet MS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38288"/>
              </p:ext>
            </p:extLst>
          </p:nvPr>
        </p:nvGraphicFramePr>
        <p:xfrm>
          <a:off x="323529" y="3427964"/>
          <a:ext cx="8568952" cy="30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19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варианты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Критерии оценки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Наличие заказа и спроса на рынке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Наличие материалов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Наличие инструментов и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Достаточность знаний и умений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Возможность украшения интерьера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Картинка </a:t>
                      </a: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из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Интернета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Свой </a:t>
                      </a: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рисунок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Картинка </a:t>
                      </a: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из журнала </a:t>
                      </a: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  <a:endParaRPr lang="ru-RU" sz="16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83671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Банк идей.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7728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 Эскизная проработка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5125" name="Picture 5" descr="C:\Users\User\Desktop\Дочка — Яндекс.Почта_files\Фото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06" y="3381672"/>
            <a:ext cx="45988" cy="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0" y="2296035"/>
            <a:ext cx="2275533" cy="2370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873" y="2296035"/>
            <a:ext cx="2926513" cy="2193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813" y="2371178"/>
            <a:ext cx="2539318" cy="2294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4406" t="11989" r="5704" b="27475"/>
          <a:stretch/>
        </p:blipFill>
        <p:spPr>
          <a:xfrm>
            <a:off x="2747745" y="4597710"/>
            <a:ext cx="3413706" cy="20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7" y="5864"/>
            <a:ext cx="9144001" cy="689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22287" y="3266982"/>
            <a:ext cx="2981966" cy="23987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8039" y="2942946"/>
            <a:ext cx="50405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904">
            <a:off x="5832660" y="3591389"/>
            <a:ext cx="5857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7729">
            <a:off x="2629394" y="3250210"/>
            <a:ext cx="5857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0662">
            <a:off x="2699192" y="4940069"/>
            <a:ext cx="585787" cy="5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3269">
            <a:off x="5799209" y="4564504"/>
            <a:ext cx="585787" cy="47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392947" y="2824713"/>
            <a:ext cx="2571541" cy="17346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8954" y="2104633"/>
            <a:ext cx="2383334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5" y="4559386"/>
            <a:ext cx="2304255" cy="1706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90014" y="4838087"/>
            <a:ext cx="2942426" cy="16872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95936" y="1988840"/>
            <a:ext cx="3312368" cy="11161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15168" y="3266982"/>
            <a:ext cx="150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36724" y="3636314"/>
            <a:ext cx="380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      </a:t>
            </a:r>
            <a:r>
              <a:rPr lang="ru-RU" sz="2000" dirty="0" smtClean="0">
                <a:latin typeface="Trebuchet MS" pitchFamily="34" charset="0"/>
              </a:rPr>
              <a:t>Подарок на Масленицу</a:t>
            </a:r>
            <a:endParaRPr lang="ru-RU" sz="20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5168" y="3162712"/>
            <a:ext cx="171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rebuchet MS" pitchFamily="34" charset="0"/>
            </a:endParaRPr>
          </a:p>
          <a:p>
            <a:pPr algn="ctr"/>
            <a:r>
              <a:rPr lang="ru-RU" sz="2400" dirty="0" smtClean="0">
                <a:latin typeface="Trebuchet MS" pitchFamily="34" charset="0"/>
              </a:rPr>
              <a:t>Красивый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348880"/>
            <a:ext cx="248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Ручной способ изготовления 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954" y="4850718"/>
            <a:ext cx="223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Из доступных материалов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3" y="213285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Малые финансовые затраты 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7044" y="5065534"/>
            <a:ext cx="288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С помощью доступных инструментов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99592" y="548680"/>
            <a:ext cx="2631636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90014" y="658352"/>
            <a:ext cx="3086442" cy="13304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85029" y="908720"/>
            <a:ext cx="215175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Дизайн-</a:t>
            </a:r>
            <a:endParaRPr lang="ru-RU" sz="3600" dirty="0"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9" y="908720"/>
            <a:ext cx="280831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rebuchet MS" pitchFamily="34" charset="0"/>
              </a:rPr>
              <a:t>Спецификация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-3672" r="-7211" b="16967"/>
          <a:stretch/>
        </p:blipFill>
        <p:spPr>
          <a:xfrm rot="5400000">
            <a:off x="3627197" y="4146977"/>
            <a:ext cx="1583736" cy="14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772817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Основные параметры и ограничения.</a:t>
            </a:r>
          </a:p>
          <a:p>
            <a:pPr algn="ctr"/>
            <a:r>
              <a:rPr lang="ru-RU" sz="2800" dirty="0" smtClean="0">
                <a:latin typeface="Trebuchet MS" pitchFamily="34" charset="0"/>
              </a:rPr>
              <a:t> </a:t>
            </a:r>
            <a:endParaRPr lang="ru-RU" sz="28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2420889"/>
            <a:ext cx="83529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rebuchet MS" pitchFamily="34" charset="0"/>
              </a:rPr>
              <a:t>Изделие должно отвечать следующим требованиям: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должно быть выполнено аккуратно;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должно быть выполнено из экологически чистых материалов;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не должно загрязнять окружающую среду и не наносить вред человеку;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должно быть выполнено из доступных материалов;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не должно быть дорогой себестоимости;</a:t>
            </a:r>
          </a:p>
          <a:p>
            <a:r>
              <a:rPr lang="ru-RU" sz="2000" dirty="0" smtClean="0">
                <a:latin typeface="Trebuchet MS" pitchFamily="34" charset="0"/>
              </a:rPr>
              <a:t>-Изделие должно быть выполнено с соблюдением техники безопасности;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rebuchet MS" pitchFamily="34" charset="0"/>
              </a:rPr>
              <a:t>Подарок должен соответствовать празднику, для которого предназначен;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rebuchet MS" pitchFamily="34" charset="0"/>
              </a:rPr>
              <a:t>Должен понравиться близким и друзьям.</a:t>
            </a:r>
            <a:endParaRPr lang="ru-RU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67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Требования к изделию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0583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 </a:t>
            </a:r>
            <a:endParaRPr lang="ru-RU" sz="3600" dirty="0">
              <a:latin typeface="Trebuchet MS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58749"/>
              </p:ext>
            </p:extLst>
          </p:nvPr>
        </p:nvGraphicFramePr>
        <p:xfrm>
          <a:off x="323528" y="2552431"/>
          <a:ext cx="8496944" cy="41203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83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                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Картина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Функциональное назначение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 Украшение интерьера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Пользователи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Широкий круг потребителей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Единичное или массовое производство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Единичное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Размеры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Нестандартное </a:t>
                      </a:r>
                      <a:endParaRPr lang="ru-RU" sz="18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Метод изготовления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Техника  </a:t>
                      </a:r>
                      <a:r>
                        <a:rPr lang="ru-RU" sz="1800" dirty="0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аппликация и </a:t>
                      </a:r>
                      <a:r>
                        <a:rPr lang="ru-RU" sz="1800" dirty="0" err="1" smtClean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пластилинографии</a:t>
                      </a:r>
                      <a:endParaRPr lang="ru-RU" sz="1800" dirty="0">
                        <a:effectLst/>
                        <a:latin typeface="Trebuchet MS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Стиль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Художественный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Требование с точки зрения безопасного использования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Использование данного изделия безопасно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9196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Экологические 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rebuchet MS" pitchFamily="34" charset="0"/>
                          <a:ea typeface="Calibri"/>
                          <a:cs typeface="Calibri"/>
                        </a:rPr>
                        <a:t>Не нанесен вред окружающей среде в процессе производства и эксплуатации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175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6765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Экологическое обоснование проекта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04487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rebuchet MS" pitchFamily="34" charset="0"/>
              </a:rPr>
              <a:t>«Земля – наш дом, природа–наша мать,</a:t>
            </a:r>
          </a:p>
          <a:p>
            <a:r>
              <a:rPr lang="ru-RU" sz="3600" dirty="0" smtClean="0">
                <a:latin typeface="Trebuchet MS" pitchFamily="34" charset="0"/>
              </a:rPr>
              <a:t>Об этом человек не должен забывать!»</a:t>
            </a:r>
            <a:endParaRPr lang="ru-RU" sz="3600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7981"/>
            <a:ext cx="2520280" cy="23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353</TotalTime>
  <Words>1013</Words>
  <Application>Microsoft Office PowerPoint</Application>
  <PresentationFormat>Экран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Метрополия</vt:lpstr>
      <vt:lpstr>1_Метрополия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36</cp:revision>
  <dcterms:created xsi:type="dcterms:W3CDTF">2018-02-25T12:11:14Z</dcterms:created>
  <dcterms:modified xsi:type="dcterms:W3CDTF">2023-02-27T07:25:37Z</dcterms:modified>
</cp:coreProperties>
</file>