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6" r:id="rId8"/>
    <p:sldId id="262" r:id="rId9"/>
    <p:sldId id="267" r:id="rId10"/>
    <p:sldId id="263" r:id="rId11"/>
    <p:sldId id="268" r:id="rId12"/>
    <p:sldId id="264" r:id="rId13"/>
    <p:sldId id="265"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13.02.2023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13.02.2023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13.02.2023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13.02.2023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13.02.2023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13.02.2023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13.02.2023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13.02.2023</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1804" y="1916832"/>
            <a:ext cx="7772400" cy="2043658"/>
          </a:xfrm>
        </p:spPr>
        <p:txBody>
          <a:bodyPr>
            <a:noAutofit/>
          </a:bodyPr>
          <a:lstStyle/>
          <a:p>
            <a:r>
              <a:rPr lang="ru-RU" sz="3200" b="1" dirty="0" smtClean="0">
                <a:solidFill>
                  <a:srgbClr val="002060"/>
                </a:solidFill>
                <a:latin typeface="Times New Roman" panose="02020603050405020304" pitchFamily="18" charset="0"/>
                <a:cs typeface="Times New Roman" panose="02020603050405020304" pitchFamily="18" charset="0"/>
              </a:rPr>
              <a:t>Выступление на педагогическом совете </a:t>
            </a:r>
            <a:r>
              <a:rPr lang="ru-RU" sz="3200" b="1" dirty="0">
                <a:solidFill>
                  <a:srgbClr val="002060"/>
                </a:solidFill>
                <a:latin typeface="Times New Roman" panose="02020603050405020304" pitchFamily="18" charset="0"/>
                <a:cs typeface="Times New Roman" panose="02020603050405020304" pitchFamily="18" charset="0"/>
              </a:rPr>
              <a:t>на тему</a:t>
            </a:r>
            <a:r>
              <a:rPr lang="ru-RU" sz="3200" b="1" dirty="0" smtClean="0">
                <a:solidFill>
                  <a:srgbClr val="002060"/>
                </a:solidFill>
                <a:latin typeface="Times New Roman" panose="02020603050405020304" pitchFamily="18" charset="0"/>
                <a:cs typeface="Times New Roman" panose="02020603050405020304" pitchFamily="18" charset="0"/>
              </a:rPr>
              <a:t>: «Способы диагностики эмоционального интеллекта у дошкольников. Развитие эмоционального интеллекта у детей»</a:t>
            </a:r>
            <a:endParaRPr lang="ru-RU" sz="3200" b="1"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4363228" y="4698711"/>
            <a:ext cx="4780772" cy="1752600"/>
          </a:xfrm>
        </p:spPr>
        <p:txBody>
          <a:bodyPr>
            <a:normAutofit/>
          </a:bodyPr>
          <a:lstStyle/>
          <a:p>
            <a:pPr indent="228600" algn="r" fontAlgn="base">
              <a:spcBef>
                <a:spcPct val="0"/>
              </a:spcBef>
              <a:spcAft>
                <a:spcPct val="0"/>
              </a:spcAft>
            </a:pPr>
            <a:r>
              <a:rPr lang="ru-RU" i="1"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Подготовила: </a:t>
            </a:r>
            <a:r>
              <a:rPr lang="ru-RU" i="1" dirty="0" err="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Кочетова</a:t>
            </a:r>
            <a:r>
              <a:rPr lang="ru-RU" i="1"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Е.С.,</a:t>
            </a:r>
            <a:endParaRPr lang="ru-RU" i="1" dirty="0">
              <a:solidFill>
                <a:schemeClr val="accent1">
                  <a:lumMod val="75000"/>
                </a:schemeClr>
              </a:solidFill>
              <a:latin typeface="Times New Roman" panose="02020603050405020304" pitchFamily="18" charset="0"/>
              <a:cs typeface="Times New Roman" panose="02020603050405020304" pitchFamily="18" charset="0"/>
            </a:endParaRPr>
          </a:p>
          <a:p>
            <a:pPr lvl="0" indent="228600" algn="r" fontAlgn="base">
              <a:spcBef>
                <a:spcPct val="0"/>
              </a:spcBef>
              <a:spcAft>
                <a:spcPct val="0"/>
              </a:spcAft>
              <a:buClrTx/>
              <a:buSzTx/>
            </a:pPr>
            <a:r>
              <a:rPr lang="ru-RU" i="1" dirty="0">
                <a:solidFill>
                  <a:schemeClr val="accent1">
                    <a:lumMod val="75000"/>
                  </a:schemeClr>
                </a:solidFill>
                <a:latin typeface="Times New Roman" panose="02020603050405020304" pitchFamily="18" charset="0"/>
                <a:ea typeface="Times New Roman" pitchFamily="18" charset="0"/>
                <a:cs typeface="Times New Roman" panose="02020603050405020304" pitchFamily="18" charset="0"/>
              </a:rPr>
              <a:t>педагог – психолог</a:t>
            </a:r>
          </a:p>
          <a:p>
            <a:pPr lvl="0" indent="228600" algn="r" fontAlgn="base">
              <a:spcBef>
                <a:spcPct val="0"/>
              </a:spcBef>
              <a:spcAft>
                <a:spcPct val="0"/>
              </a:spcAft>
              <a:buClrTx/>
              <a:buSzTx/>
            </a:pPr>
            <a:r>
              <a:rPr lang="ru-RU" dirty="0">
                <a:solidFill>
                  <a:schemeClr val="accent1">
                    <a:lumMod val="75000"/>
                  </a:schemeClr>
                </a:solidFill>
                <a:latin typeface="Times New Roman" panose="02020603050405020304" pitchFamily="18" charset="0"/>
                <a:cs typeface="Times New Roman" panose="02020603050405020304" pitchFamily="18" charset="0"/>
              </a:rPr>
              <a:t>Дата проведения:</a:t>
            </a:r>
          </a:p>
          <a:p>
            <a:pPr lvl="0" indent="228600" algn="r" fontAlgn="base">
              <a:spcBef>
                <a:spcPct val="0"/>
              </a:spcBef>
              <a:spcAft>
                <a:spcPct val="0"/>
              </a:spcAft>
              <a:buClrTx/>
              <a:buSzTx/>
            </a:pPr>
            <a:r>
              <a:rPr lang="ru-RU" i="1" dirty="0" smtClean="0">
                <a:solidFill>
                  <a:schemeClr val="accent1">
                    <a:lumMod val="75000"/>
                  </a:schemeClr>
                </a:solidFill>
                <a:latin typeface="Times New Roman" panose="02020603050405020304" pitchFamily="18" charset="0"/>
                <a:cs typeface="Times New Roman" panose="02020603050405020304" pitchFamily="18" charset="0"/>
              </a:rPr>
              <a:t>25.03.2022 </a:t>
            </a:r>
            <a:r>
              <a:rPr lang="ru-RU" i="1" dirty="0">
                <a:solidFill>
                  <a:schemeClr val="accent1">
                    <a:lumMod val="75000"/>
                  </a:schemeClr>
                </a:solidFill>
                <a:latin typeface="Times New Roman" panose="02020603050405020304" pitchFamily="18" charset="0"/>
                <a:cs typeface="Times New Roman" panose="02020603050405020304" pitchFamily="18" charset="0"/>
              </a:rPr>
              <a:t>г.</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79512" y="188640"/>
            <a:ext cx="8856984" cy="646331"/>
          </a:xfrm>
          <a:prstGeom prst="rect">
            <a:avLst/>
          </a:prstGeom>
        </p:spPr>
        <p:txBody>
          <a:bodyPr wrap="square">
            <a:spAutoFit/>
          </a:bodyPr>
          <a:lstStyle/>
          <a:p>
            <a:pPr lvl="0" indent="228600" algn="ctr" fontAlgn="base">
              <a:spcBef>
                <a:spcPct val="0"/>
              </a:spcBef>
              <a:spcAft>
                <a:spcPct val="0"/>
              </a:spcAft>
            </a:pPr>
            <a:r>
              <a:rPr lang="ru-RU" b="1" dirty="0">
                <a:solidFill>
                  <a:schemeClr val="accent1">
                    <a:lumMod val="75000"/>
                  </a:schemeClr>
                </a:solidFill>
                <a:latin typeface="Times New Roman" pitchFamily="18" charset="0"/>
                <a:ea typeface="Times New Roman" pitchFamily="18" charset="0"/>
                <a:cs typeface="Times New Roman" pitchFamily="18" charset="0"/>
              </a:rPr>
              <a:t>Муниципальное дошкольное образовательное учреждение  </a:t>
            </a:r>
            <a:endParaRPr lang="ru-RU" b="1" dirty="0" smtClean="0">
              <a:solidFill>
                <a:schemeClr val="accent1">
                  <a:lumMod val="75000"/>
                </a:schemeClr>
              </a:solidFill>
              <a:latin typeface="Times New Roman" pitchFamily="18" charset="0"/>
              <a:ea typeface="Times New Roman" pitchFamily="18" charset="0"/>
              <a:cs typeface="Times New Roman" pitchFamily="18" charset="0"/>
            </a:endParaRPr>
          </a:p>
          <a:p>
            <a:pPr lvl="0" indent="228600" algn="ctr" fontAlgn="base">
              <a:spcBef>
                <a:spcPct val="0"/>
              </a:spcBef>
              <a:spcAft>
                <a:spcPct val="0"/>
              </a:spcAft>
            </a:pPr>
            <a:r>
              <a:rPr lang="ru-RU" b="1" dirty="0" smtClean="0">
                <a:solidFill>
                  <a:schemeClr val="accent1">
                    <a:lumMod val="75000"/>
                  </a:schemeClr>
                </a:solidFill>
                <a:latin typeface="Times New Roman" pitchFamily="18" charset="0"/>
                <a:ea typeface="Times New Roman" pitchFamily="18" charset="0"/>
                <a:cs typeface="Times New Roman" pitchFamily="18" charset="0"/>
              </a:rPr>
              <a:t>«</a:t>
            </a:r>
            <a:r>
              <a:rPr lang="ru-RU" b="1" dirty="0">
                <a:solidFill>
                  <a:schemeClr val="accent1">
                    <a:lumMod val="75000"/>
                  </a:schemeClr>
                </a:solidFill>
                <a:latin typeface="Times New Roman" pitchFamily="18" charset="0"/>
                <a:ea typeface="Times New Roman" pitchFamily="18" charset="0"/>
                <a:cs typeface="Times New Roman" pitchFamily="18" charset="0"/>
              </a:rPr>
              <a:t>Детский сад №4 комбинированного вида»</a:t>
            </a:r>
            <a:endParaRPr lang="ru-RU" b="1" dirty="0">
              <a:solidFill>
                <a:schemeClr val="accent1">
                  <a:lumMod val="75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75223"/>
            <a:ext cx="4289301" cy="259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184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15416"/>
            <a:ext cx="8229600" cy="1600200"/>
          </a:xfrm>
        </p:spPr>
        <p:txBody>
          <a:bodyPr/>
          <a:lstStyle/>
          <a:p>
            <a:pPr>
              <a:lnSpc>
                <a:spcPct val="100000"/>
              </a:lnSpc>
            </a:pPr>
            <a:r>
              <a:rPr lang="ru-RU" sz="4000" b="1" dirty="0">
                <a:effectLst/>
                <a:latin typeface="Times New Roman" panose="02020603050405020304" pitchFamily="18" charset="0"/>
                <a:cs typeface="Times New Roman" panose="02020603050405020304" pitchFamily="18" charset="0"/>
              </a:rPr>
              <a:t>Методики диагностики эмоционального интеллекта</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412776"/>
            <a:ext cx="8229600" cy="5069160"/>
          </a:xfrm>
        </p:spPr>
        <p:txBody>
          <a:bodyPr>
            <a:normAutofit fontScale="92500" lnSpcReduction="20000"/>
          </a:bodyPr>
          <a:lstStyle/>
          <a:p>
            <a:pPr marL="0" indent="0" algn="ctr">
              <a:buNone/>
            </a:pPr>
            <a:r>
              <a:rPr lang="ru-RU" sz="2600" b="1" dirty="0">
                <a:solidFill>
                  <a:srgbClr val="002060"/>
                </a:solidFill>
                <a:latin typeface="Times New Roman" panose="02020603050405020304" pitchFamily="18" charset="0"/>
                <a:cs typeface="Times New Roman" panose="02020603050405020304" pitchFamily="18" charset="0"/>
              </a:rPr>
              <a:t>Методика «Изучение понимания эмоциональных состояний людей, изображённых на картинке» (</a:t>
            </a:r>
            <a:r>
              <a:rPr lang="ru-RU" sz="2600" b="1" dirty="0" smtClean="0">
                <a:solidFill>
                  <a:srgbClr val="002060"/>
                </a:solidFill>
                <a:latin typeface="Times New Roman" panose="02020603050405020304" pitchFamily="18" charset="0"/>
                <a:cs typeface="Times New Roman" panose="02020603050405020304" pitchFamily="18" charset="0"/>
              </a:rPr>
              <a:t>авторы: Г</a:t>
            </a:r>
            <a:r>
              <a:rPr lang="ru-RU" sz="2600" b="1" dirty="0">
                <a:solidFill>
                  <a:srgbClr val="002060"/>
                </a:solidFill>
                <a:latin typeface="Times New Roman" panose="02020603050405020304" pitchFamily="18" charset="0"/>
                <a:cs typeface="Times New Roman" panose="02020603050405020304" pitchFamily="18" charset="0"/>
              </a:rPr>
              <a:t>. А. </a:t>
            </a:r>
            <a:r>
              <a:rPr lang="ru-RU" sz="2600" b="1" dirty="0" err="1">
                <a:solidFill>
                  <a:srgbClr val="002060"/>
                </a:solidFill>
                <a:latin typeface="Times New Roman" panose="02020603050405020304" pitchFamily="18" charset="0"/>
                <a:cs typeface="Times New Roman" panose="02020603050405020304" pitchFamily="18" charset="0"/>
              </a:rPr>
              <a:t>Урунтаева</a:t>
            </a:r>
            <a:r>
              <a:rPr lang="ru-RU" sz="2600" b="1" dirty="0">
                <a:solidFill>
                  <a:srgbClr val="002060"/>
                </a:solidFill>
                <a:latin typeface="Times New Roman" panose="02020603050405020304" pitchFamily="18" charset="0"/>
                <a:cs typeface="Times New Roman" panose="02020603050405020304" pitchFamily="18" charset="0"/>
              </a:rPr>
              <a:t>, Ю. А. </a:t>
            </a:r>
            <a:r>
              <a:rPr lang="ru-RU" sz="2600" b="1" dirty="0" err="1">
                <a:solidFill>
                  <a:srgbClr val="002060"/>
                </a:solidFill>
                <a:latin typeface="Times New Roman" panose="02020603050405020304" pitchFamily="18" charset="0"/>
                <a:cs typeface="Times New Roman" panose="02020603050405020304" pitchFamily="18" charset="0"/>
              </a:rPr>
              <a:t>Афонькина</a:t>
            </a:r>
            <a:r>
              <a:rPr lang="ru-RU" sz="2600" b="1" dirty="0">
                <a:solidFill>
                  <a:srgbClr val="002060"/>
                </a:solidFill>
                <a:latin typeface="Times New Roman" panose="02020603050405020304" pitchFamily="18" charset="0"/>
                <a:cs typeface="Times New Roman" panose="02020603050405020304" pitchFamily="18" charset="0"/>
              </a:rPr>
              <a:t>)</a:t>
            </a:r>
            <a:endParaRPr lang="ru-RU" sz="26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600" dirty="0">
                <a:solidFill>
                  <a:srgbClr val="002060"/>
                </a:solidFill>
                <a:latin typeface="Times New Roman" panose="02020603050405020304" pitchFamily="18" charset="0"/>
                <a:cs typeface="Times New Roman" panose="02020603050405020304" pitchFamily="18" charset="0"/>
              </a:rPr>
              <a:t>Цель: понимание и осознание эмоционального состояния других людей и свое собственное, способ выражения своих эмоций.</a:t>
            </a:r>
          </a:p>
          <a:p>
            <a:pPr marL="0" indent="0" algn="just">
              <a:buNone/>
            </a:pPr>
            <a:r>
              <a:rPr lang="ru-RU" sz="2600" dirty="0">
                <a:solidFill>
                  <a:srgbClr val="002060"/>
                </a:solidFill>
                <a:latin typeface="Times New Roman" panose="02020603050405020304" pitchFamily="18" charset="0"/>
                <a:cs typeface="Times New Roman" panose="02020603050405020304" pitchFamily="18" charset="0"/>
              </a:rPr>
              <a:t>Для проведения диагностики необходимы картинки или фото с изображением различных эмоциональных состояний людей, а также демонстрирующих положительные и отрицательные поступки. Исследование проводится в индивидуальной форме и включает две серии. </a:t>
            </a:r>
          </a:p>
          <a:p>
            <a:pPr marL="0" indent="0" algn="just">
              <a:buNone/>
            </a:pPr>
            <a:r>
              <a:rPr lang="ru-RU" sz="2600" dirty="0">
                <a:solidFill>
                  <a:srgbClr val="002060"/>
                </a:solidFill>
                <a:latin typeface="Times New Roman" panose="02020603050405020304" pitchFamily="18" charset="0"/>
                <a:cs typeface="Times New Roman" panose="02020603050405020304" pitchFamily="18" charset="0"/>
              </a:rPr>
              <a:t>Первая серия предполагает последовательный показ ребенку картинок с изображением эмоций. Экспериментатор задаёт ребенку вопросы: «Кто изображен на картинке? Что он делает? Как он себя чувствует? Как ты догадался об этом? Опиши картинку». </a:t>
            </a:r>
          </a:p>
          <a:p>
            <a:endParaRPr lang="ru-RU" dirty="0"/>
          </a:p>
        </p:txBody>
      </p:sp>
    </p:spTree>
    <p:extLst>
      <p:ext uri="{BB962C8B-B14F-4D97-AF65-F5344CB8AC3E}">
        <p14:creationId xmlns:p14="http://schemas.microsoft.com/office/powerpoint/2010/main" val="1446673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231"/>
            <a:ext cx="4847130" cy="684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C:\Users\Admin\Downloads\2022-03-21_14-14-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231"/>
            <a:ext cx="3960440" cy="672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076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2970"/>
            <a:ext cx="8229600" cy="1195536"/>
          </a:xfrm>
        </p:spPr>
        <p:txBody>
          <a:bodyPr/>
          <a:lstStyle/>
          <a:p>
            <a:pPr>
              <a:lnSpc>
                <a:spcPct val="100000"/>
              </a:lnSpc>
            </a:pPr>
            <a:r>
              <a:rPr lang="ru-RU" sz="4000" b="1" dirty="0">
                <a:effectLst/>
                <a:latin typeface="Times New Roman" panose="02020603050405020304" pitchFamily="18" charset="0"/>
                <a:cs typeface="Times New Roman" panose="02020603050405020304" pitchFamily="18" charset="0"/>
              </a:rPr>
              <a:t>Методики диагностики эмоционального интеллекта</a:t>
            </a:r>
            <a:endParaRPr lang="ru-RU" sz="4000" dirty="0"/>
          </a:p>
        </p:txBody>
      </p:sp>
      <p:sp>
        <p:nvSpPr>
          <p:cNvPr id="3" name="Объект 2"/>
          <p:cNvSpPr>
            <a:spLocks noGrp="1"/>
          </p:cNvSpPr>
          <p:nvPr>
            <p:ph idx="1"/>
          </p:nvPr>
        </p:nvSpPr>
        <p:spPr>
          <a:xfrm>
            <a:off x="323528" y="1268760"/>
            <a:ext cx="8568952" cy="5733256"/>
          </a:xfrm>
        </p:spPr>
        <p:txBody>
          <a:bodyPr>
            <a:normAutofit fontScale="92500" lnSpcReduction="10000"/>
          </a:bodyPr>
          <a:lstStyle/>
          <a:p>
            <a:pPr marL="0" indent="0" algn="ctr">
              <a:buNone/>
            </a:pPr>
            <a:r>
              <a:rPr lang="ru-RU" sz="2500" b="1" dirty="0">
                <a:solidFill>
                  <a:srgbClr val="002060"/>
                </a:solidFill>
                <a:latin typeface="Times New Roman" panose="02020603050405020304" pitchFamily="18" charset="0"/>
                <a:cs typeface="Times New Roman" panose="02020603050405020304" pitchFamily="18" charset="0"/>
              </a:rPr>
              <a:t>Беседа «Осознание детьми собственных эмоций» (</a:t>
            </a:r>
            <a:r>
              <a:rPr lang="ru-RU" sz="2500" b="1" dirty="0" smtClean="0">
                <a:solidFill>
                  <a:srgbClr val="002060"/>
                </a:solidFill>
                <a:latin typeface="Times New Roman" panose="02020603050405020304" pitchFamily="18" charset="0"/>
                <a:cs typeface="Times New Roman" panose="02020603050405020304" pitchFamily="18" charset="0"/>
              </a:rPr>
              <a:t>авторы: Т</a:t>
            </a:r>
            <a:r>
              <a:rPr lang="ru-RU" sz="2500" b="1" dirty="0">
                <a:solidFill>
                  <a:srgbClr val="002060"/>
                </a:solidFill>
                <a:latin typeface="Times New Roman" panose="02020603050405020304" pitchFamily="18" charset="0"/>
                <a:cs typeface="Times New Roman" panose="02020603050405020304" pitchFamily="18" charset="0"/>
              </a:rPr>
              <a:t>. А. Данилина, В. Я. </a:t>
            </a:r>
            <a:r>
              <a:rPr lang="ru-RU" sz="2500" b="1" dirty="0" err="1">
                <a:solidFill>
                  <a:srgbClr val="002060"/>
                </a:solidFill>
                <a:latin typeface="Times New Roman" panose="02020603050405020304" pitchFamily="18" charset="0"/>
                <a:cs typeface="Times New Roman" panose="02020603050405020304" pitchFamily="18" charset="0"/>
              </a:rPr>
              <a:t>Зедгенидзе</a:t>
            </a:r>
            <a:r>
              <a:rPr lang="ru-RU" sz="2500" b="1" dirty="0">
                <a:solidFill>
                  <a:srgbClr val="002060"/>
                </a:solidFill>
                <a:latin typeface="Times New Roman" panose="02020603050405020304" pitchFamily="18" charset="0"/>
                <a:cs typeface="Times New Roman" panose="02020603050405020304" pitchFamily="18" charset="0"/>
              </a:rPr>
              <a:t>, Н. М. Степина, И. О. Карелиной)</a:t>
            </a:r>
          </a:p>
          <a:p>
            <a:pPr marL="0" indent="0" algn="just">
              <a:buNone/>
            </a:pPr>
            <a:r>
              <a:rPr lang="ru-RU" sz="2500" dirty="0">
                <a:solidFill>
                  <a:srgbClr val="002060"/>
                </a:solidFill>
                <a:latin typeface="Times New Roman" panose="02020603050405020304" pitchFamily="18" charset="0"/>
                <a:cs typeface="Times New Roman" panose="02020603050405020304" pitchFamily="18" charset="0"/>
              </a:rPr>
              <a:t>Цель: выявление уровня осознания собственных эмоциональных состояний, определение ситуации, объектов, действий, вызывающих эмоциональные переживания дошкольников. Беседа включает в себя перечень вопросов о ситуациях, объектах и действиях связанных с переживаниями эмоций. </a:t>
            </a:r>
            <a:endParaRPr lang="ru-RU" sz="25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500" dirty="0" smtClean="0">
                <a:solidFill>
                  <a:srgbClr val="002060"/>
                </a:solidFill>
                <a:latin typeface="Times New Roman" panose="02020603050405020304" pitchFamily="18" charset="0"/>
                <a:cs typeface="Times New Roman" panose="02020603050405020304" pitchFamily="18" charset="0"/>
              </a:rPr>
              <a:t>Экспериментатор </a:t>
            </a:r>
            <a:r>
              <a:rPr lang="ru-RU" sz="2500" dirty="0">
                <a:solidFill>
                  <a:srgbClr val="002060"/>
                </a:solidFill>
                <a:latin typeface="Times New Roman" panose="02020603050405020304" pitchFamily="18" charset="0"/>
                <a:cs typeface="Times New Roman" panose="02020603050405020304" pitchFamily="18" charset="0"/>
              </a:rPr>
              <a:t>предлагает ребенку ответить на вопросы: 1. Что ты любишь? 2. Что ты не любишь? 3. Когда тебе весело? 4. Что ты делаешь, когда тебе весело? 5. Когда тебе грустно? 6. Что ты делаешь, когда тебе грустно? 7. Когда тебе страшно? 8. Что ты делаешь, когда тебе страшно? 9. Когда ты злишься? 10. Что ты делаешь, когда злишься? 11. Когда ты удивляешься? </a:t>
            </a:r>
            <a:endParaRPr lang="ru-RU" sz="25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500" dirty="0" smtClean="0">
                <a:solidFill>
                  <a:srgbClr val="002060"/>
                </a:solidFill>
                <a:latin typeface="Times New Roman" panose="02020603050405020304" pitchFamily="18" charset="0"/>
                <a:cs typeface="Times New Roman" panose="02020603050405020304" pitchFamily="18" charset="0"/>
              </a:rPr>
              <a:t>В </a:t>
            </a:r>
            <a:r>
              <a:rPr lang="ru-RU" sz="2500" dirty="0">
                <a:solidFill>
                  <a:srgbClr val="002060"/>
                </a:solidFill>
                <a:latin typeface="Times New Roman" panose="02020603050405020304" pitchFamily="18" charset="0"/>
                <a:cs typeface="Times New Roman" panose="02020603050405020304" pitchFamily="18" charset="0"/>
              </a:rPr>
              <a:t>соответствии с ответами, которые дал ребенок, определяется уровень осознания детьми собственных эмоциональных </a:t>
            </a:r>
            <a:r>
              <a:rPr lang="ru-RU" sz="2500" dirty="0" smtClean="0">
                <a:solidFill>
                  <a:srgbClr val="002060"/>
                </a:solidFill>
                <a:latin typeface="Times New Roman" panose="02020603050405020304" pitchFamily="18" charset="0"/>
                <a:cs typeface="Times New Roman" panose="02020603050405020304" pitchFamily="18" charset="0"/>
              </a:rPr>
              <a:t>состояний.</a:t>
            </a:r>
            <a:endParaRPr lang="ru-RU" sz="2500" dirty="0">
              <a:solidFill>
                <a:srgbClr val="00206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29831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73"/>
            <a:ext cx="8229600" cy="1339552"/>
          </a:xfrm>
        </p:spPr>
        <p:txBody>
          <a:bodyPr/>
          <a:lstStyle/>
          <a:p>
            <a:pPr>
              <a:lnSpc>
                <a:spcPct val="100000"/>
              </a:lnSpc>
            </a:pPr>
            <a:r>
              <a:rPr lang="ru-RU" sz="4000" b="1" dirty="0">
                <a:effectLst/>
                <a:latin typeface="Times New Roman" panose="02020603050405020304" pitchFamily="18" charset="0"/>
                <a:cs typeface="Times New Roman" panose="02020603050405020304" pitchFamily="18" charset="0"/>
              </a:rPr>
              <a:t>Методики диагностики эмоционального интеллекта</a:t>
            </a:r>
            <a:endParaRPr lang="ru-RU" sz="4000" dirty="0"/>
          </a:p>
        </p:txBody>
      </p:sp>
      <p:sp>
        <p:nvSpPr>
          <p:cNvPr id="3" name="Объект 2"/>
          <p:cNvSpPr>
            <a:spLocks noGrp="1"/>
          </p:cNvSpPr>
          <p:nvPr>
            <p:ph idx="1"/>
          </p:nvPr>
        </p:nvSpPr>
        <p:spPr>
          <a:xfrm>
            <a:off x="323528" y="1340768"/>
            <a:ext cx="8507288" cy="5400600"/>
          </a:xfrm>
        </p:spPr>
        <p:txBody>
          <a:bodyPr>
            <a:normAutofit lnSpcReduction="10000"/>
          </a:bodyPr>
          <a:lstStyle/>
          <a:p>
            <a:pPr marL="0" indent="0" algn="ctr">
              <a:buNone/>
            </a:pPr>
            <a:r>
              <a:rPr lang="ru-RU" b="1" dirty="0">
                <a:solidFill>
                  <a:srgbClr val="002060"/>
                </a:solidFill>
                <a:latin typeface="Times New Roman" panose="02020603050405020304" pitchFamily="18" charset="0"/>
                <a:cs typeface="Times New Roman" panose="02020603050405020304" pitchFamily="18" charset="0"/>
              </a:rPr>
              <a:t>Методика «Изучение эмоционального поведения детей при восприятии литературных произведений» (</a:t>
            </a:r>
            <a:r>
              <a:rPr lang="ru-RU" b="1" dirty="0" smtClean="0">
                <a:solidFill>
                  <a:srgbClr val="002060"/>
                </a:solidFill>
                <a:latin typeface="Times New Roman" panose="02020603050405020304" pitchFamily="18" charset="0"/>
                <a:cs typeface="Times New Roman" panose="02020603050405020304" pitchFamily="18" charset="0"/>
              </a:rPr>
              <a:t>авторы: Г</a:t>
            </a:r>
            <a:r>
              <a:rPr lang="ru-RU" b="1" dirty="0">
                <a:solidFill>
                  <a:srgbClr val="002060"/>
                </a:solidFill>
                <a:latin typeface="Times New Roman" panose="02020603050405020304" pitchFamily="18" charset="0"/>
                <a:cs typeface="Times New Roman" panose="02020603050405020304" pitchFamily="18" charset="0"/>
              </a:rPr>
              <a:t>. А. </a:t>
            </a:r>
            <a:r>
              <a:rPr lang="ru-RU" b="1" dirty="0" err="1">
                <a:solidFill>
                  <a:srgbClr val="002060"/>
                </a:solidFill>
                <a:latin typeface="Times New Roman" panose="02020603050405020304" pitchFamily="18" charset="0"/>
                <a:cs typeface="Times New Roman" panose="02020603050405020304" pitchFamily="18" charset="0"/>
              </a:rPr>
              <a:t>Урунтаева</a:t>
            </a:r>
            <a:r>
              <a:rPr lang="ru-RU" b="1" dirty="0">
                <a:solidFill>
                  <a:srgbClr val="002060"/>
                </a:solidFill>
                <a:latin typeface="Times New Roman" panose="02020603050405020304" pitchFamily="18" charset="0"/>
                <a:cs typeface="Times New Roman" panose="02020603050405020304" pitchFamily="18" charset="0"/>
              </a:rPr>
              <a:t>, Ю. А. </a:t>
            </a:r>
            <a:r>
              <a:rPr lang="ru-RU" b="1" dirty="0" err="1">
                <a:solidFill>
                  <a:srgbClr val="002060"/>
                </a:solidFill>
                <a:latin typeface="Times New Roman" panose="02020603050405020304" pitchFamily="18" charset="0"/>
                <a:cs typeface="Times New Roman" panose="02020603050405020304" pitchFamily="18" charset="0"/>
              </a:rPr>
              <a:t>Афонькина</a:t>
            </a:r>
            <a:r>
              <a:rPr lang="ru-RU" b="1" dirty="0">
                <a:solidFill>
                  <a:srgbClr val="002060"/>
                </a:solidFill>
                <a:latin typeface="Times New Roman" panose="02020603050405020304" pitchFamily="18" charset="0"/>
                <a:cs typeface="Times New Roman" panose="02020603050405020304" pitchFamily="18" charset="0"/>
              </a:rPr>
              <a:t>)</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Цель: определение уровня развития эмоциональной отзывчивости на художественные произведения. </a:t>
            </a:r>
            <a:endParaRPr lang="ru-RU"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ru-RU" dirty="0" smtClean="0">
                <a:solidFill>
                  <a:srgbClr val="002060"/>
                </a:solidFill>
                <a:latin typeface="Times New Roman" panose="02020603050405020304" pitchFamily="18" charset="0"/>
                <a:cs typeface="Times New Roman" panose="02020603050405020304" pitchFamily="18" charset="0"/>
              </a:rPr>
              <a:t>Проведение </a:t>
            </a:r>
            <a:r>
              <a:rPr lang="ru-RU" dirty="0">
                <a:solidFill>
                  <a:srgbClr val="002060"/>
                </a:solidFill>
                <a:latin typeface="Times New Roman" panose="02020603050405020304" pitchFamily="18" charset="0"/>
                <a:cs typeface="Times New Roman" panose="02020603050405020304" pitchFamily="18" charset="0"/>
              </a:rPr>
              <a:t>исследования заключается в чтении </a:t>
            </a:r>
            <a:r>
              <a:rPr lang="ru-RU" dirty="0" smtClean="0">
                <a:solidFill>
                  <a:srgbClr val="002060"/>
                </a:solidFill>
                <a:latin typeface="Times New Roman" panose="02020603050405020304" pitchFamily="18" charset="0"/>
                <a:cs typeface="Times New Roman" panose="02020603050405020304" pitchFamily="18" charset="0"/>
              </a:rPr>
              <a:t>сказок. Например, сказка С</a:t>
            </a:r>
            <a:r>
              <a:rPr lang="ru-RU" dirty="0">
                <a:solidFill>
                  <a:srgbClr val="002060"/>
                </a:solidFill>
                <a:latin typeface="Times New Roman" panose="02020603050405020304" pitchFamily="18" charset="0"/>
                <a:cs typeface="Times New Roman" panose="02020603050405020304" pitchFamily="18" charset="0"/>
              </a:rPr>
              <a:t>. </a:t>
            </a:r>
            <a:r>
              <a:rPr lang="ru-RU" dirty="0" err="1" smtClean="0">
                <a:solidFill>
                  <a:srgbClr val="002060"/>
                </a:solidFill>
                <a:latin typeface="Times New Roman" panose="02020603050405020304" pitchFamily="18" charset="0"/>
                <a:cs typeface="Times New Roman" panose="02020603050405020304" pitchFamily="18" charset="0"/>
              </a:rPr>
              <a:t>Лагерлефа</a:t>
            </a: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«Чудесное путешествие Нильса с дикими гусями», </a:t>
            </a:r>
            <a:r>
              <a:rPr lang="ru-RU" dirty="0" smtClean="0">
                <a:solidFill>
                  <a:srgbClr val="002060"/>
                </a:solidFill>
                <a:latin typeface="Times New Roman" panose="02020603050405020304" pitchFamily="18" charset="0"/>
                <a:cs typeface="Times New Roman" panose="02020603050405020304" pitchFamily="18" charset="0"/>
              </a:rPr>
              <a:t>в </a:t>
            </a:r>
            <a:r>
              <a:rPr lang="ru-RU" dirty="0">
                <a:solidFill>
                  <a:srgbClr val="002060"/>
                </a:solidFill>
                <a:latin typeface="Times New Roman" panose="02020603050405020304" pitchFamily="18" charset="0"/>
                <a:cs typeface="Times New Roman" panose="02020603050405020304" pitchFamily="18" charset="0"/>
              </a:rPr>
              <a:t>процессе которого экспериментатор наблюдает, как дошкольники воспринимают произведение. В протоколе фиксируются особенности эмоционального поведения, такие, как вхождение в сказочный сюжет, сопереживание и сочувствие персонажам, оценка событий. </a:t>
            </a:r>
            <a:endParaRPr lang="ru-RU"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ru-RU" dirty="0" smtClean="0">
                <a:solidFill>
                  <a:srgbClr val="002060"/>
                </a:solidFill>
                <a:latin typeface="Times New Roman" panose="02020603050405020304" pitchFamily="18" charset="0"/>
                <a:cs typeface="Times New Roman" panose="02020603050405020304" pitchFamily="18" charset="0"/>
              </a:rPr>
              <a:t>На </a:t>
            </a:r>
            <a:r>
              <a:rPr lang="ru-RU" dirty="0">
                <a:solidFill>
                  <a:srgbClr val="002060"/>
                </a:solidFill>
                <a:latin typeface="Times New Roman" panose="02020603050405020304" pitchFamily="18" charset="0"/>
                <a:cs typeface="Times New Roman" panose="02020603050405020304" pitchFamily="18" charset="0"/>
              </a:rPr>
              <a:t>основании наблюдения определяется уровень развития эмоциональной отзывчивости на художественные произведения.</a:t>
            </a:r>
          </a:p>
          <a:p>
            <a:endParaRPr lang="ru-RU" dirty="0"/>
          </a:p>
        </p:txBody>
      </p:sp>
    </p:spTree>
    <p:extLst>
      <p:ext uri="{BB962C8B-B14F-4D97-AF65-F5344CB8AC3E}">
        <p14:creationId xmlns:p14="http://schemas.microsoft.com/office/powerpoint/2010/main" val="2748753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travels.minemshop.ru/pict/101104392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3" name="Picture 3" descr="C:\Users\Admin\Downloads\2022-03-21_14-22-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91" y="332657"/>
            <a:ext cx="3517545" cy="43169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6883" y="3501007"/>
            <a:ext cx="4445358" cy="322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81833"/>
            <a:ext cx="2920422" cy="311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07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267544"/>
          </a:xfrm>
        </p:spPr>
        <p:txBody>
          <a:bodyPr/>
          <a:lstStyle/>
          <a:p>
            <a:pPr>
              <a:lnSpc>
                <a:spcPct val="100000"/>
              </a:lnSpc>
            </a:pPr>
            <a:r>
              <a:rPr lang="ru-RU" sz="4000" b="1" dirty="0">
                <a:effectLst/>
                <a:latin typeface="Times New Roman" panose="02020603050405020304" pitchFamily="18" charset="0"/>
                <a:cs typeface="Times New Roman" panose="02020603050405020304" pitchFamily="18" charset="0"/>
              </a:rPr>
              <a:t>Методики диагностики эмоционального интеллекта</a:t>
            </a:r>
            <a:endParaRPr lang="ru-RU" sz="4000" dirty="0"/>
          </a:p>
        </p:txBody>
      </p:sp>
      <p:sp>
        <p:nvSpPr>
          <p:cNvPr id="3" name="Объект 2"/>
          <p:cNvSpPr>
            <a:spLocks noGrp="1"/>
          </p:cNvSpPr>
          <p:nvPr>
            <p:ph idx="1"/>
          </p:nvPr>
        </p:nvSpPr>
        <p:spPr>
          <a:xfrm>
            <a:off x="467544" y="1412776"/>
            <a:ext cx="8229600" cy="4925144"/>
          </a:xfrm>
        </p:spPr>
        <p:txBody>
          <a:bodyPr>
            <a:normAutofit fontScale="92500" lnSpcReduction="10000"/>
          </a:bodyPr>
          <a:lstStyle/>
          <a:p>
            <a:pPr marL="0" indent="0" algn="ctr">
              <a:buNone/>
            </a:pPr>
            <a:r>
              <a:rPr lang="ru-RU" sz="2600" b="1" dirty="0">
                <a:solidFill>
                  <a:srgbClr val="002060"/>
                </a:solidFill>
                <a:latin typeface="Times New Roman" panose="02020603050405020304" pitchFamily="18" charset="0"/>
                <a:cs typeface="Times New Roman" panose="02020603050405020304" pitchFamily="18" charset="0"/>
              </a:rPr>
              <a:t>Методика «Разложи картинки»</a:t>
            </a:r>
            <a:endParaRPr lang="ru-RU" sz="26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600" dirty="0">
                <a:solidFill>
                  <a:srgbClr val="002060"/>
                </a:solidFill>
                <a:latin typeface="Times New Roman" panose="02020603050405020304" pitchFamily="18" charset="0"/>
                <a:cs typeface="Times New Roman" panose="02020603050405020304" pitchFamily="18" charset="0"/>
              </a:rPr>
              <a:t>Задание выполняется индивидуально. Для этого необходим набор картинок с изображением различных ситуаций из жизни детей.</a:t>
            </a:r>
          </a:p>
          <a:p>
            <a:pPr marL="0" indent="0" algn="just">
              <a:buNone/>
            </a:pPr>
            <a:r>
              <a:rPr lang="ru-RU" sz="2600" dirty="0" smtClean="0">
                <a:solidFill>
                  <a:srgbClr val="002060"/>
                </a:solidFill>
                <a:latin typeface="Times New Roman" panose="02020603050405020304" pitchFamily="18" charset="0"/>
                <a:cs typeface="Times New Roman" panose="02020603050405020304" pitchFamily="18" charset="0"/>
              </a:rPr>
              <a:t>Педагог </a:t>
            </a:r>
            <a:r>
              <a:rPr lang="ru-RU" sz="2600" dirty="0">
                <a:solidFill>
                  <a:srgbClr val="002060"/>
                </a:solidFill>
                <a:latin typeface="Times New Roman" panose="02020603050405020304" pitchFamily="18" charset="0"/>
                <a:cs typeface="Times New Roman" panose="02020603050405020304" pitchFamily="18" charset="0"/>
              </a:rPr>
              <a:t>дает инструкцию ребенку: «Возьми в одну руку все грустные картинки, в другую – все веселые».</a:t>
            </a:r>
          </a:p>
          <a:p>
            <a:pPr marL="0" indent="0" algn="just">
              <a:buNone/>
            </a:pPr>
            <a:r>
              <a:rPr lang="ru-RU" sz="2600" dirty="0">
                <a:solidFill>
                  <a:srgbClr val="002060"/>
                </a:solidFill>
                <a:latin typeface="Times New Roman" panose="02020603050405020304" pitchFamily="18" charset="0"/>
                <a:cs typeface="Times New Roman" panose="02020603050405020304" pitchFamily="18" charset="0"/>
              </a:rPr>
              <a:t>Затем фиксируется количество «грустных» </a:t>
            </a:r>
            <a:r>
              <a:rPr lang="ru-RU" sz="2600" dirty="0" smtClean="0">
                <a:solidFill>
                  <a:srgbClr val="002060"/>
                </a:solidFill>
                <a:latin typeface="Times New Roman" panose="02020603050405020304" pitchFamily="18" charset="0"/>
                <a:cs typeface="Times New Roman" panose="02020603050405020304" pitchFamily="18" charset="0"/>
              </a:rPr>
              <a:t>и «веселых</a:t>
            </a:r>
            <a:r>
              <a:rPr lang="ru-RU" sz="2600" dirty="0">
                <a:solidFill>
                  <a:srgbClr val="002060"/>
                </a:solidFill>
                <a:latin typeface="Times New Roman" panose="02020603050405020304" pitchFamily="18" charset="0"/>
                <a:cs typeface="Times New Roman" panose="02020603050405020304" pitchFamily="18" charset="0"/>
              </a:rPr>
              <a:t>» картинок у каждого ребенка, независимо от их содержания. По результатам эксперимента взрослый определяет индивидуальное и общее количество «грустных» и «веселых» картинок. Если общее количество «грустных» картинок превышает общее количество «веселых», это является свидетельством негативного эмоционального состояния детей в группе.</a:t>
            </a:r>
          </a:p>
          <a:p>
            <a:endParaRPr lang="ru-RU" dirty="0"/>
          </a:p>
        </p:txBody>
      </p:sp>
    </p:spTree>
    <p:extLst>
      <p:ext uri="{BB962C8B-B14F-4D97-AF65-F5344CB8AC3E}">
        <p14:creationId xmlns:p14="http://schemas.microsoft.com/office/powerpoint/2010/main" val="1837922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266"/>
            <a:ext cx="8229600" cy="1339552"/>
          </a:xfrm>
        </p:spPr>
        <p:txBody>
          <a:bodyPr/>
          <a:lstStyle/>
          <a:p>
            <a:pPr>
              <a:lnSpc>
                <a:spcPct val="100000"/>
              </a:lnSpc>
            </a:pPr>
            <a:r>
              <a:rPr lang="ru-RU" sz="4000" b="1" dirty="0">
                <a:effectLst/>
                <a:latin typeface="Times New Roman" panose="02020603050405020304" pitchFamily="18" charset="0"/>
                <a:cs typeface="Times New Roman" panose="02020603050405020304" pitchFamily="18" charset="0"/>
              </a:rPr>
              <a:t>Методики диагностики эмоционального интеллекта</a:t>
            </a:r>
            <a:endParaRPr lang="ru-RU" sz="4000" dirty="0"/>
          </a:p>
        </p:txBody>
      </p:sp>
      <p:sp>
        <p:nvSpPr>
          <p:cNvPr id="3" name="Объект 2"/>
          <p:cNvSpPr>
            <a:spLocks noGrp="1"/>
          </p:cNvSpPr>
          <p:nvPr>
            <p:ph idx="1"/>
          </p:nvPr>
        </p:nvSpPr>
        <p:spPr/>
        <p:txBody>
          <a:bodyPr>
            <a:normAutofit/>
          </a:bodyPr>
          <a:lstStyle/>
          <a:p>
            <a:pPr marL="0" indent="0" algn="just">
              <a:buNone/>
            </a:pPr>
            <a:r>
              <a:rPr lang="ru-RU" dirty="0" smtClean="0">
                <a:solidFill>
                  <a:srgbClr val="002060"/>
                </a:solidFill>
                <a:latin typeface="Times New Roman" panose="02020603050405020304" pitchFamily="18" charset="0"/>
                <a:cs typeface="Times New Roman" panose="02020603050405020304" pitchFamily="18" charset="0"/>
              </a:rPr>
              <a:t>Использование проективных графических</a:t>
            </a:r>
            <a:r>
              <a:rPr lang="ru-RU" dirty="0">
                <a:solidFill>
                  <a:srgbClr val="002060"/>
                </a:solidFill>
                <a:latin typeface="Times New Roman" panose="02020603050405020304" pitchFamily="18" charset="0"/>
                <a:cs typeface="Times New Roman" panose="02020603050405020304" pitchFamily="18" charset="0"/>
              </a:rPr>
              <a:t> (рисуночных) методов для выявления эмоциональных особенностей </a:t>
            </a:r>
            <a:r>
              <a:rPr lang="ru-RU" dirty="0" smtClean="0">
                <a:solidFill>
                  <a:srgbClr val="002060"/>
                </a:solidFill>
                <a:latin typeface="Times New Roman" panose="02020603050405020304" pitchFamily="18" charset="0"/>
                <a:cs typeface="Times New Roman" panose="02020603050405020304" pitchFamily="18" charset="0"/>
              </a:rPr>
              <a:t>дошкольников.</a:t>
            </a:r>
            <a:endParaRPr lang="ru-RU"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Выделенные параметры эмоциональной сферы (эмоциональный фон, выраженность эмоций, эмоциональная подвижность) прослеживаются не только при наблюдении за ребенком, но и при анализе выполнения им заданий графических методик: «Рисунок человека», «Рисунок семьи», «Несуществующее животное», «Кактус», «Страхи в домиках», «Дом, дерево, человек».</a:t>
            </a:r>
          </a:p>
          <a:p>
            <a:endParaRPr lang="ru-RU" dirty="0"/>
          </a:p>
        </p:txBody>
      </p:sp>
    </p:spTree>
    <p:extLst>
      <p:ext uri="{BB962C8B-B14F-4D97-AF65-F5344CB8AC3E}">
        <p14:creationId xmlns:p14="http://schemas.microsoft.com/office/powerpoint/2010/main" val="1103646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6317" y="1628800"/>
            <a:ext cx="8363272" cy="4680520"/>
          </a:xfrm>
        </p:spPr>
        <p:txBody>
          <a:bodyPr>
            <a:normAutofit lnSpcReduction="10000"/>
          </a:bodyPr>
          <a:lstStyle/>
          <a:p>
            <a:pPr marL="0" indent="0" algn="just">
              <a:buNone/>
            </a:pPr>
            <a:r>
              <a:rPr lang="ru-RU" sz="2800" b="1" dirty="0">
                <a:solidFill>
                  <a:srgbClr val="002060"/>
                </a:solidFill>
                <a:latin typeface="Times New Roman" panose="02020603050405020304" pitchFamily="18" charset="0"/>
                <a:cs typeface="Times New Roman" panose="02020603050405020304" pitchFamily="18" charset="0"/>
              </a:rPr>
              <a:t>Развитие эмоционального интеллекта у дошкольников – </a:t>
            </a:r>
            <a:r>
              <a:rPr lang="ru-RU" sz="2800" dirty="0">
                <a:solidFill>
                  <a:srgbClr val="002060"/>
                </a:solidFill>
                <a:latin typeface="Times New Roman" panose="02020603050405020304" pitchFamily="18" charset="0"/>
                <a:cs typeface="Times New Roman" panose="02020603050405020304" pitchFamily="18" charset="0"/>
              </a:rPr>
              <a:t>целенаправленный педагогический процесс. Без эмоций и чувств невозможно восприятие окружающего мира.</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Эмоции и чувства направляют наше внимание на важные события, они готовят нас к определённым действиям и влияют на наш мыслительный процесс. Без эмоционального осознания, мы не в состоянии в полной мере понять нашу собственную мотивацию и потребности, а также эффективно общаться с другими людьми.</a:t>
            </a:r>
          </a:p>
          <a:p>
            <a:endParaRPr lang="ru-RU" dirty="0"/>
          </a:p>
        </p:txBody>
      </p:sp>
      <p:sp>
        <p:nvSpPr>
          <p:cNvPr id="4" name="Прямоугольник 3"/>
          <p:cNvSpPr/>
          <p:nvPr/>
        </p:nvSpPr>
        <p:spPr>
          <a:xfrm>
            <a:off x="91907" y="19650"/>
            <a:ext cx="9052093" cy="1323439"/>
          </a:xfrm>
          <a:prstGeom prst="rect">
            <a:avLst/>
          </a:prstGeom>
        </p:spPr>
        <p:txBody>
          <a:bodyPr wrap="square">
            <a:spAutoFit/>
          </a:bodyPr>
          <a:lstStyle/>
          <a:p>
            <a:pPr algn="ctr"/>
            <a:r>
              <a:rPr lang="ru-RU" sz="4000" b="1" dirty="0">
                <a:solidFill>
                  <a:schemeClr val="tx2"/>
                </a:solidFill>
                <a:latin typeface="Times New Roman" panose="02020603050405020304" pitchFamily="18" charset="0"/>
                <a:cs typeface="Times New Roman" panose="02020603050405020304" pitchFamily="18" charset="0"/>
              </a:rPr>
              <a:t>Развитие эмоционального </a:t>
            </a:r>
            <a:endParaRPr lang="ru-RU" sz="4000" b="1" dirty="0" smtClean="0">
              <a:solidFill>
                <a:schemeClr val="tx2"/>
              </a:solidFill>
              <a:latin typeface="Times New Roman" panose="02020603050405020304" pitchFamily="18" charset="0"/>
              <a:cs typeface="Times New Roman" panose="02020603050405020304" pitchFamily="18" charset="0"/>
            </a:endParaRPr>
          </a:p>
          <a:p>
            <a:pPr algn="ctr"/>
            <a:r>
              <a:rPr lang="ru-RU" sz="4000" b="1" dirty="0" smtClean="0">
                <a:solidFill>
                  <a:schemeClr val="tx2"/>
                </a:solidFill>
                <a:latin typeface="Times New Roman" panose="02020603050405020304" pitchFamily="18" charset="0"/>
                <a:cs typeface="Times New Roman" panose="02020603050405020304" pitchFamily="18" charset="0"/>
              </a:rPr>
              <a:t>интеллекта</a:t>
            </a:r>
            <a:endParaRPr lang="ru-RU" sz="4000" dirty="0">
              <a:solidFill>
                <a:schemeClr val="tx2"/>
              </a:solidFill>
            </a:endParaRPr>
          </a:p>
        </p:txBody>
      </p:sp>
    </p:spTree>
    <p:extLst>
      <p:ext uri="{BB962C8B-B14F-4D97-AF65-F5344CB8AC3E}">
        <p14:creationId xmlns:p14="http://schemas.microsoft.com/office/powerpoint/2010/main" val="1190329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9392"/>
            <a:ext cx="8229600" cy="1339552"/>
          </a:xfrm>
        </p:spPr>
        <p:txBody>
          <a:bodyPr/>
          <a:lstStyle/>
          <a:p>
            <a:pPr>
              <a:lnSpc>
                <a:spcPct val="100000"/>
              </a:lnSpc>
            </a:pPr>
            <a:r>
              <a:rPr lang="ru-RU" sz="4000" b="1" dirty="0" smtClean="0">
                <a:effectLst/>
                <a:latin typeface="Times New Roman" panose="02020603050405020304" pitchFamily="18" charset="0"/>
                <a:cs typeface="Times New Roman" panose="02020603050405020304" pitchFamily="18" charset="0"/>
              </a:rPr>
              <a:t>Развитие эмоционального интеллекта</a:t>
            </a:r>
            <a:endParaRPr lang="ru-RU" sz="4000" b="1" dirty="0">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4781128"/>
          </a:xfrm>
        </p:spPr>
        <p:txBody>
          <a:bodyPr>
            <a:normAutofit lnSpcReduction="10000"/>
          </a:bodyPr>
          <a:lstStyle/>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О</a:t>
            </a:r>
            <a:r>
              <a:rPr lang="ru-RU" sz="2800" dirty="0" smtClean="0">
                <a:solidFill>
                  <a:srgbClr val="002060"/>
                </a:solidFill>
                <a:latin typeface="Times New Roman" panose="02020603050405020304" pitchFamily="18" charset="0"/>
                <a:cs typeface="Times New Roman" panose="02020603050405020304" pitchFamily="18" charset="0"/>
              </a:rPr>
              <a:t>дним </a:t>
            </a:r>
            <a:r>
              <a:rPr lang="ru-RU" sz="2800" dirty="0">
                <a:solidFill>
                  <a:srgbClr val="002060"/>
                </a:solidFill>
                <a:latin typeface="Times New Roman" panose="02020603050405020304" pitchFamily="18" charset="0"/>
                <a:cs typeface="Times New Roman" panose="02020603050405020304" pitchFamily="18" charset="0"/>
              </a:rPr>
              <a:t>из эффективных средств развития эмоционального интеллекта у старших дошкольников является </a:t>
            </a:r>
            <a:r>
              <a:rPr lang="ru-RU" sz="2800" b="1" dirty="0" err="1">
                <a:solidFill>
                  <a:srgbClr val="002060"/>
                </a:solidFill>
                <a:latin typeface="Times New Roman" panose="02020603050405020304" pitchFamily="18" charset="0"/>
                <a:cs typeface="Times New Roman" panose="02020603050405020304" pitchFamily="18" charset="0"/>
              </a:rPr>
              <a:t>арттерапия</a:t>
            </a:r>
            <a:r>
              <a:rPr lang="ru-RU" sz="2800" b="1" dirty="0">
                <a:solidFill>
                  <a:srgbClr val="002060"/>
                </a:solidFill>
                <a:latin typeface="Times New Roman" panose="02020603050405020304" pitchFamily="18" charset="0"/>
                <a:cs typeface="Times New Roman" panose="02020603050405020304" pitchFamily="18" charset="0"/>
              </a:rPr>
              <a:t>.</a:t>
            </a:r>
          </a:p>
          <a:p>
            <a:pPr marL="0" indent="0" algn="just">
              <a:buNone/>
            </a:pPr>
            <a:r>
              <a:rPr lang="ru-RU" sz="2800" b="1" dirty="0">
                <a:solidFill>
                  <a:srgbClr val="002060"/>
                </a:solidFill>
                <a:latin typeface="Times New Roman" panose="02020603050405020304" pitchFamily="18" charset="0"/>
                <a:cs typeface="Times New Roman" panose="02020603050405020304" pitchFamily="18" charset="0"/>
              </a:rPr>
              <a:t>Выделяют следующие виды </a:t>
            </a:r>
            <a:r>
              <a:rPr lang="ru-RU" sz="2800" b="1" dirty="0" err="1">
                <a:solidFill>
                  <a:srgbClr val="002060"/>
                </a:solidFill>
                <a:latin typeface="Times New Roman" panose="02020603050405020304" pitchFamily="18" charset="0"/>
                <a:cs typeface="Times New Roman" panose="02020603050405020304" pitchFamily="18" charset="0"/>
              </a:rPr>
              <a:t>арттерапии</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сказкотерапия</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изотерапия</a:t>
            </a:r>
            <a:r>
              <a:rPr lang="ru-RU" sz="2800" dirty="0">
                <a:solidFill>
                  <a:srgbClr val="002060"/>
                </a:solidFill>
                <a:latin typeface="Times New Roman" panose="02020603050405020304" pitchFamily="18" charset="0"/>
                <a:cs typeface="Times New Roman" panose="02020603050405020304" pitchFamily="18" charset="0"/>
              </a:rPr>
              <a:t>, музыкальная терапия, танцевально-двигательная терапия и др. </a:t>
            </a:r>
            <a:endParaRPr lang="ru-RU" sz="28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800" dirty="0" err="1" smtClean="0">
                <a:solidFill>
                  <a:srgbClr val="002060"/>
                </a:solidFill>
                <a:latin typeface="Times New Roman" panose="02020603050405020304" pitchFamily="18" charset="0"/>
                <a:cs typeface="Times New Roman" panose="02020603050405020304" pitchFamily="18" charset="0"/>
              </a:rPr>
              <a:t>Арттерапия</a:t>
            </a:r>
            <a:r>
              <a:rPr lang="ru-RU" sz="2800" dirty="0" smtClean="0">
                <a:solidFill>
                  <a:srgbClr val="002060"/>
                </a:solidFill>
                <a:latin typeface="Times New Roman" panose="02020603050405020304" pitchFamily="18" charset="0"/>
                <a:cs typeface="Times New Roman" panose="02020603050405020304" pitchFamily="18" charset="0"/>
              </a:rPr>
              <a:t> </a:t>
            </a:r>
            <a:r>
              <a:rPr lang="ru-RU" sz="2800" dirty="0">
                <a:solidFill>
                  <a:srgbClr val="002060"/>
                </a:solidFill>
                <a:latin typeface="Times New Roman" panose="02020603050405020304" pitchFamily="18" charset="0"/>
                <a:cs typeface="Times New Roman" panose="02020603050405020304" pitchFamily="18" charset="0"/>
              </a:rPr>
              <a:t>широко применяется в работе с детьми. В этом смысле она имеет свои направления в зависимости от того вида искусства, которое входит в основу терапевтического воздействия на дошкольника</a:t>
            </a:r>
          </a:p>
          <a:p>
            <a:endParaRPr lang="ru-RU" dirty="0"/>
          </a:p>
        </p:txBody>
      </p:sp>
    </p:spTree>
    <p:extLst>
      <p:ext uri="{BB962C8B-B14F-4D97-AF65-F5344CB8AC3E}">
        <p14:creationId xmlns:p14="http://schemas.microsoft.com/office/powerpoint/2010/main" val="1020219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501009"/>
            <a:ext cx="4269853" cy="32023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95536" y="1323439"/>
            <a:ext cx="8424936" cy="4525963"/>
          </a:xfrm>
        </p:spPr>
        <p:txBody>
          <a:bodyPr>
            <a:normAutofit/>
          </a:bodyPr>
          <a:lstStyle/>
          <a:p>
            <a:pPr marL="0" indent="0">
              <a:buNone/>
            </a:pPr>
            <a:r>
              <a:rPr lang="ru-RU" dirty="0" smtClean="0">
                <a:solidFill>
                  <a:srgbClr val="002060"/>
                </a:solidFill>
                <a:latin typeface="Times New Roman" panose="02020603050405020304" pitchFamily="18" charset="0"/>
                <a:cs typeface="Times New Roman" panose="02020603050405020304" pitchFamily="18" charset="0"/>
              </a:rPr>
              <a:t>Особенность </a:t>
            </a:r>
            <a:r>
              <a:rPr lang="ru-RU" dirty="0">
                <a:solidFill>
                  <a:srgbClr val="002060"/>
                </a:solidFill>
                <a:latin typeface="Times New Roman" panose="02020603050405020304" pitchFamily="18" charset="0"/>
                <a:cs typeface="Times New Roman" panose="02020603050405020304" pitchFamily="18" charset="0"/>
              </a:rPr>
              <a:t>и польза </a:t>
            </a:r>
            <a:r>
              <a:rPr lang="ru-RU" b="1" dirty="0" err="1">
                <a:solidFill>
                  <a:srgbClr val="002060"/>
                </a:solidFill>
                <a:latin typeface="Times New Roman" panose="02020603050405020304" pitchFamily="18" charset="0"/>
                <a:cs typeface="Times New Roman" panose="02020603050405020304" pitchFamily="18" charset="0"/>
              </a:rPr>
              <a:t>сказкотерапии</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заключается в том, что сказки обладают богатым выбором сюжетов, поэтому ребенок в той сказке, которая ему ближе всего, может посредством абстрагирования пережить в третьем лице сложные для него жизненные ситуации. Посредством правильного подбора сюжетов воспитатель может вывести ребенка из сложной для него эмоциональной или даже социальной ситуации.</a:t>
            </a:r>
          </a:p>
          <a:p>
            <a:endParaRPr lang="ru-RU" dirty="0"/>
          </a:p>
        </p:txBody>
      </p:sp>
      <p:sp>
        <p:nvSpPr>
          <p:cNvPr id="4" name="Прямоугольник 3"/>
          <p:cNvSpPr/>
          <p:nvPr/>
        </p:nvSpPr>
        <p:spPr>
          <a:xfrm>
            <a:off x="107504" y="0"/>
            <a:ext cx="8928992" cy="1323439"/>
          </a:xfrm>
          <a:prstGeom prst="rect">
            <a:avLst/>
          </a:prstGeom>
        </p:spPr>
        <p:txBody>
          <a:bodyPr wrap="square">
            <a:spAutoFit/>
          </a:bodyPr>
          <a:lstStyle/>
          <a:p>
            <a:pPr algn="ctr"/>
            <a:r>
              <a:rPr lang="ru-RU" sz="4000" b="1" dirty="0">
                <a:solidFill>
                  <a:schemeClr val="tx2"/>
                </a:solidFill>
                <a:latin typeface="Times New Roman" panose="02020603050405020304" pitchFamily="18" charset="0"/>
                <a:cs typeface="Times New Roman" panose="02020603050405020304" pitchFamily="18" charset="0"/>
              </a:rPr>
              <a:t>Развитие эмоционального </a:t>
            </a:r>
            <a:endParaRPr lang="ru-RU" sz="4000" b="1" dirty="0" smtClean="0">
              <a:solidFill>
                <a:schemeClr val="tx2"/>
              </a:solidFill>
              <a:latin typeface="Times New Roman" panose="02020603050405020304" pitchFamily="18" charset="0"/>
              <a:cs typeface="Times New Roman" panose="02020603050405020304" pitchFamily="18" charset="0"/>
            </a:endParaRPr>
          </a:p>
          <a:p>
            <a:pPr algn="ctr"/>
            <a:r>
              <a:rPr lang="ru-RU" sz="4000" b="1" dirty="0" smtClean="0">
                <a:solidFill>
                  <a:schemeClr val="tx2"/>
                </a:solidFill>
                <a:latin typeface="Times New Roman" panose="02020603050405020304" pitchFamily="18" charset="0"/>
                <a:cs typeface="Times New Roman" panose="02020603050405020304" pitchFamily="18" charset="0"/>
              </a:rPr>
              <a:t>интеллекта</a:t>
            </a:r>
            <a:endParaRPr lang="ru-RU" sz="4000" dirty="0">
              <a:solidFill>
                <a:schemeClr val="tx2"/>
              </a:solidFill>
            </a:endParaRPr>
          </a:p>
        </p:txBody>
      </p:sp>
    </p:spTree>
    <p:extLst>
      <p:ext uri="{BB962C8B-B14F-4D97-AF65-F5344CB8AC3E}">
        <p14:creationId xmlns:p14="http://schemas.microsoft.com/office/powerpoint/2010/main" val="277967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3549" y="188640"/>
            <a:ext cx="8424936" cy="638944"/>
          </a:xfrm>
        </p:spPr>
        <p:txBody>
          <a:bodyPr>
            <a:noAutofit/>
          </a:bodyPr>
          <a:lstStyle/>
          <a:p>
            <a:pPr>
              <a:lnSpc>
                <a:spcPct val="100000"/>
              </a:lnSpc>
            </a:pPr>
            <a:r>
              <a:rPr lang="ru-RU" sz="4000" b="1" dirty="0">
                <a:effectLst/>
                <a:latin typeface="Times New Roman" panose="02020603050405020304" pitchFamily="18" charset="0"/>
                <a:cs typeface="Times New Roman" panose="02020603050405020304" pitchFamily="18" charset="0"/>
              </a:rPr>
              <a:t>Эмоциональный </a:t>
            </a:r>
            <a:r>
              <a:rPr lang="ru-RU" sz="4000" b="1" dirty="0" smtClean="0">
                <a:effectLst/>
                <a:latin typeface="Times New Roman" panose="02020603050405020304" pitchFamily="18" charset="0"/>
                <a:cs typeface="Times New Roman" panose="02020603050405020304" pitchFamily="18" charset="0"/>
              </a:rPr>
              <a:t>интеллект</a:t>
            </a:r>
            <a:endParaRPr lang="ru-RU" sz="4000" b="1" dirty="0">
              <a:effectLst/>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3978155"/>
            <a:ext cx="3384376" cy="289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7544" y="1052736"/>
            <a:ext cx="8229600" cy="4525963"/>
          </a:xfrm>
        </p:spPr>
        <p:txBody>
          <a:bodyPr/>
          <a:lstStyle/>
          <a:p>
            <a:pPr marL="0" indent="0" algn="ctr">
              <a:buNone/>
            </a:pPr>
            <a:r>
              <a:rPr lang="ru-RU" sz="2800" b="1" dirty="0">
                <a:solidFill>
                  <a:srgbClr val="002060"/>
                </a:solidFill>
                <a:latin typeface="Times New Roman" panose="02020603050405020304" pitchFamily="18" charset="0"/>
                <a:cs typeface="Times New Roman" panose="02020603050405020304" pitchFamily="18" charset="0"/>
              </a:rPr>
              <a:t>Эмоциональный интеллект </a:t>
            </a:r>
            <a:r>
              <a:rPr lang="ru-RU" sz="2800" dirty="0">
                <a:solidFill>
                  <a:srgbClr val="002060"/>
                </a:solidFill>
                <a:latin typeface="Times New Roman" panose="02020603050405020304" pitchFamily="18" charset="0"/>
                <a:cs typeface="Times New Roman" panose="02020603050405020304" pitchFamily="18" charset="0"/>
              </a:rPr>
              <a:t>(EQ-показатель эмоционального интеллекта человека) – это ментальная (интеллектуальная) способность, которая объединяет в себе умение различать и понимать эмоции, управлять собственными эмоциональными состояниями и эмоциями своих партнёров по общению.</a:t>
            </a:r>
          </a:p>
          <a:p>
            <a:endParaRPr lang="ru-RU" dirty="0"/>
          </a:p>
        </p:txBody>
      </p:sp>
    </p:spTree>
    <p:extLst>
      <p:ext uri="{BB962C8B-B14F-4D97-AF65-F5344CB8AC3E}">
        <p14:creationId xmlns:p14="http://schemas.microsoft.com/office/powerpoint/2010/main" val="2256808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5716" y="3673943"/>
            <a:ext cx="4098567" cy="31840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257409" y="1210229"/>
            <a:ext cx="8607006" cy="4525963"/>
          </a:xfrm>
        </p:spPr>
        <p:txBody>
          <a:bodyPr/>
          <a:lstStyle/>
          <a:p>
            <a:pPr marL="0" indent="0" algn="just">
              <a:buNone/>
            </a:pPr>
            <a:r>
              <a:rPr lang="ru-RU" b="1" dirty="0" err="1" smtClean="0">
                <a:solidFill>
                  <a:srgbClr val="002060"/>
                </a:solidFill>
                <a:latin typeface="Times New Roman" panose="02020603050405020304" pitchFamily="18" charset="0"/>
                <a:cs typeface="Times New Roman" panose="02020603050405020304" pitchFamily="18" charset="0"/>
              </a:rPr>
              <a:t>Изотерапия</a:t>
            </a:r>
            <a:r>
              <a:rPr lang="ru-RU" b="1"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 есть наиболее простой и действенный метод </a:t>
            </a:r>
            <a:r>
              <a:rPr lang="ru-RU" dirty="0" err="1">
                <a:solidFill>
                  <a:srgbClr val="002060"/>
                </a:solidFill>
                <a:latin typeface="Times New Roman" panose="02020603050405020304" pitchFamily="18" charset="0"/>
                <a:cs typeface="Times New Roman" panose="02020603050405020304" pitchFamily="18" charset="0"/>
              </a:rPr>
              <a:t>арттерапии</a:t>
            </a:r>
            <a:r>
              <a:rPr lang="ru-RU" dirty="0">
                <a:solidFill>
                  <a:srgbClr val="002060"/>
                </a:solidFill>
                <a:latin typeface="Times New Roman" panose="02020603050405020304" pitchFamily="18" charset="0"/>
                <a:cs typeface="Times New Roman" panose="02020603050405020304" pitchFamily="18" charset="0"/>
              </a:rPr>
              <a:t>, поскольку, рисуя, ребенок выражает сам себя. И здесь имеет значение все, - и выбранный сюжет, и цвета, и место размещения рисунка на общем листе, и нажим и резкость линий, - все эти признаки показывают фактическое эмоциональное состояние ребенка на текущий момент и являются открытой диагностической картой для психолога в целях коррекции его состояния.</a:t>
            </a:r>
          </a:p>
          <a:p>
            <a:endParaRPr lang="ru-RU" dirty="0"/>
          </a:p>
        </p:txBody>
      </p:sp>
      <p:sp>
        <p:nvSpPr>
          <p:cNvPr id="4" name="Прямоугольник 3"/>
          <p:cNvSpPr/>
          <p:nvPr/>
        </p:nvSpPr>
        <p:spPr>
          <a:xfrm>
            <a:off x="257409" y="-25597"/>
            <a:ext cx="8640960" cy="1323439"/>
          </a:xfrm>
          <a:prstGeom prst="rect">
            <a:avLst/>
          </a:prstGeom>
        </p:spPr>
        <p:txBody>
          <a:bodyPr wrap="square">
            <a:spAutoFit/>
          </a:bodyPr>
          <a:lstStyle/>
          <a:p>
            <a:pPr algn="ctr"/>
            <a:r>
              <a:rPr lang="ru-RU" sz="4000" b="1" dirty="0">
                <a:solidFill>
                  <a:srgbClr val="2F5897"/>
                </a:solidFill>
                <a:latin typeface="Times New Roman" panose="02020603050405020304" pitchFamily="18" charset="0"/>
                <a:ea typeface="+mj-ea"/>
                <a:cs typeface="Times New Roman" panose="02020603050405020304" pitchFamily="18" charset="0"/>
              </a:rPr>
              <a:t>Развитие эмоционального интеллекта</a:t>
            </a:r>
            <a:endParaRPr lang="ru-RU" dirty="0"/>
          </a:p>
        </p:txBody>
      </p:sp>
      <p:sp>
        <p:nvSpPr>
          <p:cNvPr id="5" name="AutoShape 5" descr="https://phonoteka.org/uploads/posts/2021-05/1621856263_8-phonoteka_org-p-fon-dlya-prezentatsii-po-art-terapii-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949" y="4293096"/>
            <a:ext cx="4356673" cy="21602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69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4"/>
            <a:ext cx="8229600" cy="4525963"/>
          </a:xfrm>
        </p:spPr>
        <p:txBody>
          <a:bodyPr>
            <a:normAutofit/>
          </a:bodyPr>
          <a:lstStyle/>
          <a:p>
            <a:pPr marL="0" indent="0" algn="ctr">
              <a:buNone/>
            </a:pPr>
            <a:r>
              <a:rPr lang="ru-RU" dirty="0">
                <a:solidFill>
                  <a:srgbClr val="002060"/>
                </a:solidFill>
                <a:latin typeface="Times New Roman" panose="02020603050405020304" pitchFamily="18" charset="0"/>
                <a:cs typeface="Times New Roman" panose="02020603050405020304" pitchFamily="18" charset="0"/>
              </a:rPr>
              <a:t>Развитие ребенка теснейшим образом связано с особенностями мира его чувств и переживаний. Эмоции, с одной стороны, являются </a:t>
            </a:r>
            <a:r>
              <a:rPr lang="ru-RU" dirty="0" smtClean="0">
                <a:solidFill>
                  <a:srgbClr val="002060"/>
                </a:solidFill>
                <a:latin typeface="Times New Roman" panose="02020603050405020304" pitchFamily="18" charset="0"/>
                <a:cs typeface="Times New Roman" panose="02020603050405020304" pitchFamily="18" charset="0"/>
              </a:rPr>
              <a:t>«индикатором» </a:t>
            </a:r>
            <a:r>
              <a:rPr lang="ru-RU" dirty="0">
                <a:solidFill>
                  <a:srgbClr val="002060"/>
                </a:solidFill>
                <a:latin typeface="Times New Roman" panose="02020603050405020304" pitchFamily="18" charset="0"/>
                <a:cs typeface="Times New Roman" panose="02020603050405020304" pitchFamily="18" charset="0"/>
              </a:rPr>
              <a:t>состояния ребенка, с другой стороны сами существенным образом влияют на его познавательные процессы и поведение, определяя направленность его внимания, особенности восприятия окружающего мира, логику суждений.</a:t>
            </a:r>
          </a:p>
          <a:p>
            <a:pPr marL="0" indent="0" algn="ctr">
              <a:buNone/>
            </a:pPr>
            <a:r>
              <a:rPr lang="ru-RU" dirty="0">
                <a:solidFill>
                  <a:srgbClr val="002060"/>
                </a:solidFill>
                <a:latin typeface="Times New Roman" panose="02020603050405020304" pitchFamily="18" charset="0"/>
                <a:cs typeface="Times New Roman" panose="02020603050405020304" pitchFamily="18" charset="0"/>
              </a:rPr>
              <a:t>Помните, что эмоциональное благополучие ребёнка – главное условие его физического и душевного здоровья.</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102" y="3789040"/>
            <a:ext cx="4733169" cy="29766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08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568952" cy="1600200"/>
          </a:xfrm>
        </p:spPr>
        <p:txBody>
          <a:bodyPr/>
          <a:lstStyle/>
          <a:p>
            <a:r>
              <a:rPr lang="ru-RU" sz="6000" b="1" dirty="0" smtClean="0">
                <a:solidFill>
                  <a:srgbClr val="7030A0"/>
                </a:solidFill>
                <a:effectLst/>
                <a:latin typeface="Times New Roman" panose="02020603050405020304" pitchFamily="18" charset="0"/>
                <a:cs typeface="Times New Roman" panose="02020603050405020304" pitchFamily="18" charset="0"/>
              </a:rPr>
              <a:t>Спасибо за внимание!</a:t>
            </a:r>
            <a:endParaRPr lang="ru-RU" sz="6000" b="1" dirty="0">
              <a:solidFill>
                <a:srgbClr val="7030A0"/>
              </a:solidFill>
              <a:effectLst/>
              <a:latin typeface="Times New Roman" panose="02020603050405020304" pitchFamily="18" charset="0"/>
              <a:cs typeface="Times New Roman" panose="02020603050405020304"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2132856"/>
            <a:ext cx="396332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654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568952" cy="1600200"/>
          </a:xfrm>
        </p:spPr>
        <p:txBody>
          <a:bodyPr/>
          <a:lstStyle/>
          <a:p>
            <a:pPr>
              <a:lnSpc>
                <a:spcPct val="100000"/>
              </a:lnSpc>
            </a:pPr>
            <a:r>
              <a:rPr lang="ru-RU" sz="4500" b="1" dirty="0">
                <a:effectLst/>
                <a:latin typeface="Times New Roman" panose="02020603050405020304" pitchFamily="18" charset="0"/>
                <a:cs typeface="Times New Roman" panose="02020603050405020304" pitchFamily="18" charset="0"/>
              </a:rPr>
              <a:t>Эмоциональный интеллект условно делят на 4 компонента:</a:t>
            </a:r>
            <a:r>
              <a:rPr lang="ru-RU" dirty="0">
                <a:effectLst/>
              </a:rPr>
              <a:t/>
            </a:r>
            <a:br>
              <a:rPr lang="ru-RU" dirty="0">
                <a:effectLst/>
              </a:rPr>
            </a:br>
            <a:endParaRPr lang="ru-RU" dirty="0"/>
          </a:p>
        </p:txBody>
      </p:sp>
      <p:sp>
        <p:nvSpPr>
          <p:cNvPr id="3" name="Объект 2"/>
          <p:cNvSpPr>
            <a:spLocks noGrp="1"/>
          </p:cNvSpPr>
          <p:nvPr>
            <p:ph idx="1"/>
          </p:nvPr>
        </p:nvSpPr>
        <p:spPr>
          <a:xfrm>
            <a:off x="251520" y="1963466"/>
            <a:ext cx="8640960" cy="4886003"/>
          </a:xfrm>
        </p:spPr>
        <p:txBody>
          <a:bodyPr>
            <a:normAutofit/>
          </a:bodyPr>
          <a:lstStyle/>
          <a:p>
            <a:pPr lvl="0" algn="just"/>
            <a:r>
              <a:rPr lang="ru-RU" b="1" dirty="0">
                <a:solidFill>
                  <a:srgbClr val="002060"/>
                </a:solidFill>
                <a:latin typeface="Times New Roman" panose="02020603050405020304" pitchFamily="18" charset="0"/>
                <a:cs typeface="Times New Roman" panose="02020603050405020304" pitchFamily="18" charset="0"/>
              </a:rPr>
              <a:t>Восприятие</a:t>
            </a:r>
            <a:r>
              <a:rPr lang="ru-RU" dirty="0">
                <a:solidFill>
                  <a:srgbClr val="002060"/>
                </a:solidFill>
                <a:latin typeface="Times New Roman" panose="02020603050405020304" pitchFamily="18" charset="0"/>
                <a:cs typeface="Times New Roman" panose="02020603050405020304" pitchFamily="18" charset="0"/>
              </a:rPr>
              <a:t> – способность определять собственные эмоции и эмоции других людей по выражению лица, голосу, жестам, мимике и т.д.</a:t>
            </a:r>
          </a:p>
          <a:p>
            <a:pPr lvl="0" algn="just"/>
            <a:r>
              <a:rPr lang="ru-RU" b="1" dirty="0">
                <a:solidFill>
                  <a:srgbClr val="002060"/>
                </a:solidFill>
                <a:latin typeface="Times New Roman" panose="02020603050405020304" pitchFamily="18" charset="0"/>
                <a:cs typeface="Times New Roman" panose="02020603050405020304" pitchFamily="18" charset="0"/>
              </a:rPr>
              <a:t>Понимание</a:t>
            </a:r>
            <a:r>
              <a:rPr lang="ru-RU" dirty="0">
                <a:solidFill>
                  <a:srgbClr val="002060"/>
                </a:solidFill>
                <a:latin typeface="Times New Roman" panose="02020603050405020304" pitchFamily="18" charset="0"/>
                <a:cs typeface="Times New Roman" panose="02020603050405020304" pitchFamily="18" charset="0"/>
              </a:rPr>
              <a:t> – установление причинно-следственной связи между эмоцией и событием, вызвавшим её.</a:t>
            </a:r>
          </a:p>
          <a:p>
            <a:pPr lvl="0" algn="just"/>
            <a:r>
              <a:rPr lang="ru-RU" b="1" dirty="0">
                <a:solidFill>
                  <a:srgbClr val="002060"/>
                </a:solidFill>
                <a:latin typeface="Times New Roman" panose="02020603050405020304" pitchFamily="18" charset="0"/>
                <a:cs typeface="Times New Roman" panose="02020603050405020304" pitchFamily="18" charset="0"/>
              </a:rPr>
              <a:t>Управление </a:t>
            </a:r>
            <a:r>
              <a:rPr lang="ru-RU" dirty="0">
                <a:solidFill>
                  <a:srgbClr val="002060"/>
                </a:solidFill>
                <a:latin typeface="Times New Roman" panose="02020603050405020304" pitchFamily="18" charset="0"/>
                <a:cs typeface="Times New Roman" panose="02020603050405020304" pitchFamily="18" charset="0"/>
              </a:rPr>
              <a:t>– умение контролировать собственные эмоции, а также использовать чужие эмоции для достижения определённых целей.</a:t>
            </a:r>
          </a:p>
          <a:p>
            <a:pPr lvl="0" algn="just"/>
            <a:r>
              <a:rPr lang="ru-RU" b="1" dirty="0">
                <a:solidFill>
                  <a:srgbClr val="002060"/>
                </a:solidFill>
                <a:latin typeface="Times New Roman" panose="02020603050405020304" pitchFamily="18" charset="0"/>
                <a:cs typeface="Times New Roman" panose="02020603050405020304" pitchFamily="18" charset="0"/>
              </a:rPr>
              <a:t>Стимулирование мышления </a:t>
            </a:r>
            <a:r>
              <a:rPr lang="ru-RU" dirty="0">
                <a:solidFill>
                  <a:srgbClr val="002060"/>
                </a:solidFill>
                <a:latin typeface="Times New Roman" panose="02020603050405020304" pitchFamily="18" charset="0"/>
                <a:cs typeface="Times New Roman" panose="02020603050405020304" pitchFamily="18" charset="0"/>
              </a:rPr>
              <a:t>– способность направлять эмоции и чувства в нужное русло (творчество, спортивные достижения и т.д.).</a:t>
            </a:r>
          </a:p>
          <a:p>
            <a:pPr algn="just"/>
            <a:endParaRPr lang="ru-RU" dirty="0"/>
          </a:p>
        </p:txBody>
      </p:sp>
    </p:spTree>
    <p:extLst>
      <p:ext uri="{BB962C8B-B14F-4D97-AF65-F5344CB8AC3E}">
        <p14:creationId xmlns:p14="http://schemas.microsoft.com/office/powerpoint/2010/main" val="3846338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5416"/>
            <a:ext cx="8229600" cy="1600200"/>
          </a:xfrm>
        </p:spPr>
        <p:txBody>
          <a:bodyPr/>
          <a:lstStyle/>
          <a:p>
            <a:pPr>
              <a:lnSpc>
                <a:spcPct val="100000"/>
              </a:lnSpc>
            </a:pPr>
            <a:r>
              <a:rPr lang="ru-RU" sz="4000" b="1" dirty="0">
                <a:effectLst/>
                <a:latin typeface="Times New Roman" panose="02020603050405020304" pitchFamily="18" charset="0"/>
                <a:cs typeface="Times New Roman" panose="02020603050405020304" pitchFamily="18" charset="0"/>
              </a:rPr>
              <a:t>Параметры эмоционального развития дошкольника</a:t>
            </a:r>
          </a:p>
        </p:txBody>
      </p:sp>
      <p:sp>
        <p:nvSpPr>
          <p:cNvPr id="3" name="Объект 2"/>
          <p:cNvSpPr>
            <a:spLocks noGrp="1"/>
          </p:cNvSpPr>
          <p:nvPr>
            <p:ph idx="1"/>
          </p:nvPr>
        </p:nvSpPr>
        <p:spPr>
          <a:xfrm>
            <a:off x="467544" y="1484784"/>
            <a:ext cx="8507288" cy="5257800"/>
          </a:xfrm>
        </p:spPr>
        <p:txBody>
          <a:bodyPr>
            <a:normAutofit/>
          </a:bodyPr>
          <a:lstStyle/>
          <a:p>
            <a:pPr marL="0" indent="0" algn="ctr">
              <a:buNone/>
            </a:pPr>
            <a:r>
              <a:rPr lang="ru-RU" b="1" dirty="0">
                <a:solidFill>
                  <a:srgbClr val="002060"/>
                </a:solidFill>
                <a:latin typeface="Times New Roman" panose="02020603050405020304" pitchFamily="18" charset="0"/>
                <a:cs typeface="Times New Roman" panose="02020603050405020304" pitchFamily="18" charset="0"/>
              </a:rPr>
              <a:t>Л. П. Стрелковой были разработаны следующие параметры эмоционального развития дошкольника:</a:t>
            </a:r>
          </a:p>
          <a:p>
            <a:pPr lvl="0" algn="just"/>
            <a:r>
              <a:rPr lang="ru-RU" dirty="0">
                <a:solidFill>
                  <a:srgbClr val="002060"/>
                </a:solidFill>
                <a:latin typeface="Times New Roman" panose="02020603050405020304" pitchFamily="18" charset="0"/>
                <a:cs typeface="Times New Roman" panose="02020603050405020304" pitchFamily="18" charset="0"/>
              </a:rPr>
              <a:t>адекватная реакция на различные явления окружающей среды;</a:t>
            </a:r>
          </a:p>
          <a:p>
            <a:pPr lvl="0" algn="just"/>
            <a:r>
              <a:rPr lang="ru-RU" dirty="0">
                <a:solidFill>
                  <a:srgbClr val="002060"/>
                </a:solidFill>
                <a:latin typeface="Times New Roman" panose="02020603050405020304" pitchFamily="18" charset="0"/>
                <a:cs typeface="Times New Roman" panose="02020603050405020304" pitchFamily="18" charset="0"/>
              </a:rPr>
              <a:t>дифференциация и адекватная интерпретация эмоциональных состояний других людей;</a:t>
            </a:r>
          </a:p>
          <a:p>
            <a:pPr lvl="0" algn="just"/>
            <a:r>
              <a:rPr lang="ru-RU" dirty="0">
                <a:solidFill>
                  <a:srgbClr val="002060"/>
                </a:solidFill>
                <a:latin typeface="Times New Roman" panose="02020603050405020304" pitchFamily="18" charset="0"/>
                <a:cs typeface="Times New Roman" panose="02020603050405020304" pitchFamily="18" charset="0"/>
              </a:rPr>
              <a:t>широта диапазона понимаемых и переживаемых эмоций, интенсивность и глубина переживания, уровень передачи эмоционального состояния в речевом плане, терминологическая оснащенность языка;</a:t>
            </a:r>
          </a:p>
          <a:p>
            <a:pPr lvl="0" algn="just"/>
            <a:r>
              <a:rPr lang="ru-RU" dirty="0">
                <a:solidFill>
                  <a:srgbClr val="002060"/>
                </a:solidFill>
                <a:latin typeface="Times New Roman" panose="02020603050405020304" pitchFamily="18" charset="0"/>
                <a:cs typeface="Times New Roman" panose="02020603050405020304" pitchFamily="18" charset="0"/>
              </a:rPr>
              <a:t>адекватное проявление эмоционального состояния в коммуникативной сфере.</a:t>
            </a:r>
          </a:p>
          <a:p>
            <a:endParaRPr lang="ru-RU" dirty="0">
              <a:solidFill>
                <a:schemeClr val="tx2"/>
              </a:solidFill>
            </a:endParaRPr>
          </a:p>
        </p:txBody>
      </p:sp>
    </p:spTree>
    <p:extLst>
      <p:ext uri="{BB962C8B-B14F-4D97-AF65-F5344CB8AC3E}">
        <p14:creationId xmlns:p14="http://schemas.microsoft.com/office/powerpoint/2010/main" val="2565821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620688"/>
            <a:ext cx="8712968" cy="3539430"/>
          </a:xfrm>
          <a:prstGeom prst="rect">
            <a:avLst/>
          </a:prstGeom>
        </p:spPr>
        <p:txBody>
          <a:bodyPr wrap="square">
            <a:spAutoFit/>
          </a:bodyPr>
          <a:lstStyle/>
          <a:p>
            <a:pPr algn="just"/>
            <a:r>
              <a:rPr lang="ru-RU" sz="2800" dirty="0">
                <a:solidFill>
                  <a:srgbClr val="002060"/>
                </a:solidFill>
                <a:latin typeface="Times New Roman" panose="02020603050405020304" pitchFamily="18" charset="0"/>
                <a:cs typeface="Times New Roman" panose="02020603050405020304" pitchFamily="18" charset="0"/>
              </a:rPr>
              <a:t>Исходя из этого, в условиях детского дошкольного учреждения можно использовать разные методики диагностики эмоционального развития ребенка. В качестве основных методов, позволяющих выявить особенности эмоционального развития и оценить эмоциональное состояние ребенка, используются наблюдение, эксперимент и проективные рисуночные тесты. </a:t>
            </a: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60" b="100000" l="17480" r="90000"/>
                    </a14:imgEffect>
                  </a14:imgLayer>
                </a14:imgProps>
              </a:ext>
              <a:ext uri="{28A0092B-C50C-407E-A947-70E740481C1C}">
                <a14:useLocalDpi xmlns:a14="http://schemas.microsoft.com/office/drawing/2010/main" val="0"/>
              </a:ext>
            </a:extLst>
          </a:blip>
          <a:srcRect/>
          <a:stretch>
            <a:fillRect/>
          </a:stretch>
        </p:blipFill>
        <p:spPr bwMode="auto">
          <a:xfrm>
            <a:off x="1979712" y="3722443"/>
            <a:ext cx="4824536" cy="310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164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600200"/>
          </a:xfrm>
        </p:spPr>
        <p:txBody>
          <a:bodyPr/>
          <a:lstStyle/>
          <a:p>
            <a:pPr>
              <a:lnSpc>
                <a:spcPct val="100000"/>
              </a:lnSpc>
            </a:pPr>
            <a:r>
              <a:rPr lang="ru-RU" sz="4000" b="1" dirty="0" smtClean="0">
                <a:effectLst/>
                <a:latin typeface="Times New Roman" panose="02020603050405020304" pitchFamily="18" charset="0"/>
                <a:cs typeface="Times New Roman" panose="02020603050405020304" pitchFamily="18" charset="0"/>
              </a:rPr>
              <a:t>Методики диагностики эмоционального интеллекта</a:t>
            </a:r>
            <a:endParaRPr lang="ru-RU" sz="4000" b="1" dirty="0">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700808"/>
            <a:ext cx="8229600" cy="5069160"/>
          </a:xfrm>
        </p:spPr>
        <p:txBody>
          <a:bodyPr>
            <a:normAutofit fontScale="92500" lnSpcReduction="20000"/>
          </a:bodyPr>
          <a:lstStyle/>
          <a:p>
            <a:pPr marL="0" indent="0" algn="ctr">
              <a:buNone/>
            </a:pPr>
            <a:r>
              <a:rPr lang="ru-RU" sz="3000" b="1" dirty="0" smtClean="0">
                <a:solidFill>
                  <a:srgbClr val="002060"/>
                </a:solidFill>
                <a:latin typeface="Times New Roman" panose="02020603050405020304" pitchFamily="18" charset="0"/>
                <a:cs typeface="Times New Roman" panose="02020603050405020304" pitchFamily="18" charset="0"/>
              </a:rPr>
              <a:t>Методика «Страна</a:t>
            </a:r>
            <a:r>
              <a:rPr lang="ru-RU" sz="3000" b="1" dirty="0">
                <a:solidFill>
                  <a:srgbClr val="002060"/>
                </a:solidFill>
                <a:latin typeface="Times New Roman" panose="02020603050405020304" pitchFamily="18" charset="0"/>
                <a:cs typeface="Times New Roman" panose="02020603050405020304" pitchFamily="18" charset="0"/>
              </a:rPr>
              <a:t> </a:t>
            </a:r>
            <a:r>
              <a:rPr lang="ru-RU" sz="3000" b="1" dirty="0" smtClean="0">
                <a:solidFill>
                  <a:srgbClr val="002060"/>
                </a:solidFill>
                <a:latin typeface="Times New Roman" panose="02020603050405020304" pitchFamily="18" charset="0"/>
                <a:cs typeface="Times New Roman" panose="02020603050405020304" pitchFamily="18" charset="0"/>
              </a:rPr>
              <a:t>эмоций» (автор Громова Т.В.)</a:t>
            </a:r>
          </a:p>
          <a:p>
            <a:pPr marL="0" indent="0" algn="just">
              <a:buNone/>
            </a:pPr>
            <a:r>
              <a:rPr lang="ru-RU" sz="3000" b="1" dirty="0">
                <a:solidFill>
                  <a:srgbClr val="002060"/>
                </a:solidFill>
                <a:latin typeface="Times New Roman" panose="02020603050405020304" pitchFamily="18" charset="0"/>
                <a:cs typeface="Times New Roman" panose="02020603050405020304" pitchFamily="18" charset="0"/>
              </a:rPr>
              <a:t>«Страна эмоций» </a:t>
            </a:r>
            <a:r>
              <a:rPr lang="ru-RU" sz="3000" dirty="0">
                <a:solidFill>
                  <a:srgbClr val="002060"/>
                </a:solidFill>
                <a:latin typeface="Times New Roman" panose="02020603050405020304" pitchFamily="18" charset="0"/>
                <a:cs typeface="Times New Roman" panose="02020603050405020304" pitchFamily="18" charset="0"/>
              </a:rPr>
              <a:t>— психологическая методика, направленная на диагностику и коррекцию эмоционально-волевой сферы ребенка. Данная методика содержит стимульный материал в виде авторских рисунков. Забавные сказочные персонажи помогут ребенку познакомиться со своими эмоциями и подружиться с ними. Методика имеет широкий спектр применения, может быть использована как в индивидуальной, так и групповой работе. Рекомендуется для работы с детьми старшего дошкольного и младшего школьного возраста.</a:t>
            </a:r>
          </a:p>
          <a:p>
            <a:pPr marL="0" indent="0">
              <a:buNone/>
            </a:pPr>
            <a:r>
              <a:rPr lang="ru-RU" b="1" dirty="0"/>
              <a:t> </a:t>
            </a:r>
            <a:endParaRPr lang="ru-RU" dirty="0"/>
          </a:p>
        </p:txBody>
      </p:sp>
    </p:spTree>
    <p:extLst>
      <p:ext uri="{BB962C8B-B14F-4D97-AF65-F5344CB8AC3E}">
        <p14:creationId xmlns:p14="http://schemas.microsoft.com/office/powerpoint/2010/main" val="4241221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un1-99.userapi.com/bOf5CfNQZLTM4mY8q5CcnlOtlMzYNv5IWR7b6w/thKfouT2mw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04" y="191495"/>
            <a:ext cx="3634211" cy="517703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s://goods.kaypu.com/photo/52641cf883c1d8291d034aa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4" name="Picture 6" descr="https://goods.kaypu.com/photo/52641cf883c1d8291d034a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016" y="2132856"/>
            <a:ext cx="5099719" cy="434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041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15416"/>
            <a:ext cx="8229600" cy="1600200"/>
          </a:xfrm>
        </p:spPr>
        <p:txBody>
          <a:bodyPr/>
          <a:lstStyle/>
          <a:p>
            <a:pPr>
              <a:lnSpc>
                <a:spcPct val="100000"/>
              </a:lnSpc>
            </a:pPr>
            <a:r>
              <a:rPr lang="ru-RU" sz="4000" b="1" dirty="0">
                <a:effectLst/>
                <a:latin typeface="Times New Roman" panose="02020603050405020304" pitchFamily="18" charset="0"/>
                <a:cs typeface="Times New Roman" panose="02020603050405020304" pitchFamily="18" charset="0"/>
              </a:rPr>
              <a:t>Методики диагностики эмоционального интеллекта</a:t>
            </a:r>
            <a:endParaRPr lang="ru-RU" sz="4000" dirty="0"/>
          </a:p>
        </p:txBody>
      </p:sp>
      <p:sp>
        <p:nvSpPr>
          <p:cNvPr id="3" name="Объект 2"/>
          <p:cNvSpPr>
            <a:spLocks noGrp="1"/>
          </p:cNvSpPr>
          <p:nvPr>
            <p:ph idx="1"/>
          </p:nvPr>
        </p:nvSpPr>
        <p:spPr>
          <a:xfrm>
            <a:off x="467544" y="1484784"/>
            <a:ext cx="8229600" cy="5141168"/>
          </a:xfrm>
        </p:spPr>
        <p:txBody>
          <a:bodyPr>
            <a:normAutofit fontScale="92500" lnSpcReduction="10000"/>
          </a:bodyPr>
          <a:lstStyle/>
          <a:p>
            <a:pPr marL="0" indent="0" algn="ctr">
              <a:buNone/>
            </a:pPr>
            <a:r>
              <a:rPr lang="ru-RU" sz="2600" b="1" dirty="0">
                <a:solidFill>
                  <a:srgbClr val="002060"/>
                </a:solidFill>
                <a:latin typeface="Times New Roman" panose="02020603050405020304" pitchFamily="18" charset="0"/>
                <a:cs typeface="Times New Roman" panose="02020603050405020304" pitchFamily="18" charset="0"/>
              </a:rPr>
              <a:t>Методика «Определение ребенком эмоциональных состояний человека»</a:t>
            </a:r>
            <a:endParaRPr lang="ru-RU" sz="26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600" dirty="0">
                <a:solidFill>
                  <a:srgbClr val="002060"/>
                </a:solidFill>
                <a:latin typeface="Times New Roman" panose="02020603050405020304" pitchFamily="18" charset="0"/>
                <a:cs typeface="Times New Roman" panose="02020603050405020304" pitchFamily="18" charset="0"/>
              </a:rPr>
              <a:t>Цель: определение особенностей эмоционального состояния ребенка.</a:t>
            </a:r>
          </a:p>
          <a:p>
            <a:pPr marL="0" indent="0" algn="just">
              <a:buNone/>
            </a:pPr>
            <a:r>
              <a:rPr lang="ru-RU" sz="2600" dirty="0">
                <a:solidFill>
                  <a:srgbClr val="002060"/>
                </a:solidFill>
                <a:latin typeface="Times New Roman" panose="02020603050405020304" pitchFamily="18" charset="0"/>
                <a:cs typeface="Times New Roman" panose="02020603050405020304" pitchFamily="18" charset="0"/>
              </a:rPr>
              <a:t>Эксперимент проводится индивидуально с каждым ребенком. Для выполнения задания необходимы:</a:t>
            </a:r>
          </a:p>
          <a:p>
            <a:pPr marL="0" indent="0" algn="just">
              <a:buNone/>
            </a:pPr>
            <a:r>
              <a:rPr lang="ru-RU" sz="2600" dirty="0">
                <a:solidFill>
                  <a:srgbClr val="002060"/>
                </a:solidFill>
                <a:latin typeface="Times New Roman" panose="02020603050405020304" pitchFamily="18" charset="0"/>
                <a:cs typeface="Times New Roman" panose="02020603050405020304" pitchFamily="18" charset="0"/>
                <a:sym typeface="Symbol"/>
              </a:rPr>
              <a:t></a:t>
            </a:r>
            <a:r>
              <a:rPr lang="ru-RU" sz="2600" dirty="0">
                <a:solidFill>
                  <a:srgbClr val="002060"/>
                </a:solidFill>
                <a:latin typeface="Times New Roman" panose="02020603050405020304" pitchFamily="18" charset="0"/>
                <a:cs typeface="Times New Roman" panose="02020603050405020304" pitchFamily="18" charset="0"/>
              </a:rPr>
              <a:t> набор из 6 фотографий с изображением лиц в двух противоположных эмоциональных состояниях (радость, грусть);</a:t>
            </a:r>
          </a:p>
          <a:p>
            <a:pPr marL="0" indent="0" algn="just">
              <a:buNone/>
            </a:pPr>
            <a:r>
              <a:rPr lang="ru-RU" sz="2600" dirty="0">
                <a:solidFill>
                  <a:srgbClr val="002060"/>
                </a:solidFill>
                <a:latin typeface="Times New Roman" panose="02020603050405020304" pitchFamily="18" charset="0"/>
                <a:cs typeface="Times New Roman" panose="02020603050405020304" pitchFamily="18" charset="0"/>
                <a:sym typeface="Symbol"/>
              </a:rPr>
              <a:t></a:t>
            </a:r>
            <a:r>
              <a:rPr lang="ru-RU" sz="2600" dirty="0">
                <a:solidFill>
                  <a:srgbClr val="002060"/>
                </a:solidFill>
                <a:latin typeface="Times New Roman" panose="02020603050405020304" pitchFamily="18" charset="0"/>
                <a:cs typeface="Times New Roman" panose="02020603050405020304" pitchFamily="18" charset="0"/>
              </a:rPr>
              <a:t> набор картинок с изображением ситуаций и персонажей (4 картинки);</a:t>
            </a:r>
          </a:p>
          <a:p>
            <a:pPr marL="0" indent="0" algn="just">
              <a:buNone/>
            </a:pPr>
            <a:r>
              <a:rPr lang="ru-RU" sz="2600" dirty="0">
                <a:solidFill>
                  <a:srgbClr val="002060"/>
                </a:solidFill>
                <a:latin typeface="Times New Roman" panose="02020603050405020304" pitchFamily="18" charset="0"/>
                <a:cs typeface="Times New Roman" panose="02020603050405020304" pitchFamily="18" charset="0"/>
                <a:sym typeface="Symbol"/>
              </a:rPr>
              <a:t></a:t>
            </a:r>
            <a:r>
              <a:rPr lang="ru-RU" sz="2600" dirty="0">
                <a:solidFill>
                  <a:srgbClr val="002060"/>
                </a:solidFill>
                <a:latin typeface="Times New Roman" panose="02020603050405020304" pitchFamily="18" charset="0"/>
                <a:cs typeface="Times New Roman" panose="02020603050405020304" pitchFamily="18" charset="0"/>
              </a:rPr>
              <a:t> набор картинок с изображением ситуаций. Вместо персонажей на картинках – белое пятно;</a:t>
            </a:r>
          </a:p>
          <a:p>
            <a:pPr marL="0" indent="0" algn="just">
              <a:buNone/>
            </a:pPr>
            <a:r>
              <a:rPr lang="ru-RU" sz="2600" dirty="0">
                <a:solidFill>
                  <a:srgbClr val="002060"/>
                </a:solidFill>
                <a:latin typeface="Times New Roman" panose="02020603050405020304" pitchFamily="18" charset="0"/>
                <a:cs typeface="Times New Roman" panose="02020603050405020304" pitchFamily="18" charset="0"/>
                <a:sym typeface="Symbol"/>
              </a:rPr>
              <a:t></a:t>
            </a:r>
            <a:r>
              <a:rPr lang="ru-RU" sz="2600" dirty="0">
                <a:solidFill>
                  <a:srgbClr val="002060"/>
                </a:solidFill>
                <a:latin typeface="Times New Roman" panose="02020603050405020304" pitchFamily="18" charset="0"/>
                <a:cs typeface="Times New Roman" panose="02020603050405020304" pitchFamily="18" charset="0"/>
              </a:rPr>
              <a:t> набор изображений лиц (веселых и грустных).</a:t>
            </a:r>
          </a:p>
          <a:p>
            <a:endParaRPr lang="ru-RU" dirty="0"/>
          </a:p>
        </p:txBody>
      </p:sp>
    </p:spTree>
    <p:extLst>
      <p:ext uri="{BB962C8B-B14F-4D97-AF65-F5344CB8AC3E}">
        <p14:creationId xmlns:p14="http://schemas.microsoft.com/office/powerpoint/2010/main" val="2205712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ds04.infourok.ru/uploads/ex/1103/000197a2-4ff2c3f1/hello_html_45ebdd5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1177"/>
            <a:ext cx="4272127" cy="219942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xn--72-6kc3bfr2e.xn--p1ai/info2/news/2019-20/march/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6" descr="https://xn--72-6kc3bfr2e.xn--p1ai/info2/news/2019-20/march/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8" descr="https://xn--72-6kc3bfr2e.xn--p1ai/info2/news/2019-20/march/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10" descr="https://pandia.ru/text/80/143/images/image002_0.gif"/>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2" descr="https://textarchive.ru/images/849/1697029/7fd71c6a.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5" name="Picture 13" descr="C:\Users\Admin\Downloads\7fd71c6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112389"/>
            <a:ext cx="3543715" cy="4572637"/>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Admin\Downloads\2022-03-21_14-18-5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937"/>
            <a:ext cx="4860032" cy="229965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Admin\Downloads\2022-03-21_14-15-1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395" y="2112389"/>
            <a:ext cx="3612258" cy="462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45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143</TotalTime>
  <Words>1050</Words>
  <Application>Microsoft Office PowerPoint</Application>
  <PresentationFormat>Экран (4:3)</PresentationFormat>
  <Paragraphs>72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Исполнительная</vt:lpstr>
      <vt:lpstr>Выступление на педагогическом совете на тему: «Способы диагностики эмоционального интеллекта у дошкольников. Развитие эмоционального интеллекта у детей»</vt:lpstr>
      <vt:lpstr>Эмоциональный интеллект</vt:lpstr>
      <vt:lpstr>Эмоциональный интеллект условно делят на 4 компонента: </vt:lpstr>
      <vt:lpstr>Параметры эмоционального развития дошкольника</vt:lpstr>
      <vt:lpstr>Презентация PowerPoint</vt:lpstr>
      <vt:lpstr>Методики диагностики эмоционального интеллекта</vt:lpstr>
      <vt:lpstr>Презентация PowerPoint</vt:lpstr>
      <vt:lpstr>Методики диагностики эмоционального интеллекта</vt:lpstr>
      <vt:lpstr>Презентация PowerPoint</vt:lpstr>
      <vt:lpstr>Методики диагностики эмоционального интеллекта</vt:lpstr>
      <vt:lpstr>Презентация PowerPoint</vt:lpstr>
      <vt:lpstr>Методики диагностики эмоционального интеллекта</vt:lpstr>
      <vt:lpstr>Методики диагностики эмоционального интеллекта</vt:lpstr>
      <vt:lpstr>Презентация PowerPoint</vt:lpstr>
      <vt:lpstr>Методики диагностики эмоционального интеллекта</vt:lpstr>
      <vt:lpstr>Методики диагностики эмоционального интеллекта</vt:lpstr>
      <vt:lpstr>Презентация PowerPoint</vt:lpstr>
      <vt:lpstr>Развитие эмоционального интеллекта</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для педагогов ДОУ на тему: Способы диагностики эмоционального интеллекта у дошкольников. Развитие эмоционального интеллекта у детей</dc:title>
  <dc:creator>Admin</dc:creator>
  <cp:lastModifiedBy>Admin</cp:lastModifiedBy>
  <cp:revision>15</cp:revision>
  <dcterms:created xsi:type="dcterms:W3CDTF">2022-03-18T06:37:19Z</dcterms:created>
  <dcterms:modified xsi:type="dcterms:W3CDTF">2023-02-13T11:59:52Z</dcterms:modified>
</cp:coreProperties>
</file>