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7" r:id="rId18"/>
    <p:sldId id="278" r:id="rId19"/>
    <p:sldId id="279" r:id="rId20"/>
    <p:sldId id="280" r:id="rId21"/>
    <p:sldId id="281" r:id="rId22"/>
    <p:sldId id="284" r:id="rId23"/>
    <p:sldId id="271" r:id="rId24"/>
    <p:sldId id="272" r:id="rId25"/>
    <p:sldId id="273" r:id="rId26"/>
    <p:sldId id="274" r:id="rId27"/>
    <p:sldId id="275" r:id="rId28"/>
    <p:sldId id="282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1336760150-2191460-0087019_www.nevseoboi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687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51520" y="268869"/>
            <a:ext cx="87849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сад №4 комбинированного вида»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41784" y="1547501"/>
            <a:ext cx="860444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Консультация для педагогов ДОУ на тему: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«Как реагировать на агрессию ребёнка»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923928" y="4950605"/>
            <a:ext cx="52200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Суркова Е.С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.,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 – психолог</a:t>
            </a:r>
          </a:p>
          <a:p>
            <a:pPr marL="0" marR="0" lvl="0" indent="2286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Дата проведения:</a:t>
            </a:r>
          </a:p>
          <a:p>
            <a:pPr marL="0" marR="0" lvl="0" indent="2286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22.01.2020 г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376" y="1124744"/>
            <a:ext cx="8229600" cy="115212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агрессии в разном возрасте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640960" cy="4824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Младенчество</a:t>
            </a:r>
          </a:p>
          <a:p>
            <a:pPr marL="0" indent="0">
              <a:buNone/>
            </a:pPr>
            <a:r>
              <a:rPr lang="ru-RU" dirty="0"/>
              <a:t>Младенцы проявляют свою агрессию, когда голодны, испытывают боль, дискомфорт, находятся в неудобном </a:t>
            </a:r>
            <a:r>
              <a:rPr lang="ru-RU" dirty="0" smtClean="0"/>
              <a:t>положении.</a:t>
            </a:r>
          </a:p>
          <a:p>
            <a:endParaRPr lang="ru-RU" dirty="0"/>
          </a:p>
        </p:txBody>
      </p:sp>
      <p:pic>
        <p:nvPicPr>
          <p:cNvPr id="7170" name="Picture 2" descr="F:\к презентации\635518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23705"/>
            <a:ext cx="2555776" cy="331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924944"/>
            <a:ext cx="73265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Раннее детство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Маленькие дети склонны к проявлению агрессии:</a:t>
            </a:r>
          </a:p>
          <a:p>
            <a:pPr lvl="0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взрослому и связано это с достижением какой-либо цели;</a:t>
            </a:r>
          </a:p>
          <a:p>
            <a:pPr lvl="0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новорождённому брату, сестре, так как обостряется чувство страха потерять материнскую любовь, чувство ревности;</a:t>
            </a:r>
          </a:p>
          <a:p>
            <a:pPr lvl="0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кризиса трёх лет агрессия обычно «притухает».</a:t>
            </a:r>
          </a:p>
        </p:txBody>
      </p:sp>
    </p:spTree>
    <p:extLst>
      <p:ext uri="{BB962C8B-B14F-4D97-AF65-F5344CB8AC3E}">
        <p14:creationId xmlns:p14="http://schemas.microsoft.com/office/powerpoint/2010/main" val="29362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21296"/>
            <a:ext cx="8579296" cy="63367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агрессии в разном возрасте</a:t>
            </a:r>
            <a:endParaRPr lang="ru-RU" sz="41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враждебность к сверстникам. Агрессия может проявляться как реакция на обиду.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возраст</a:t>
            </a:r>
          </a:p>
          <a:p>
            <a:pPr marL="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возрасте агрессия проявляется чаще всего в вербальной форме для защиты своих интересов (оскорбления, ругательства) или для выхода из изоляции. Через агрессию школьник может выражать обиду и страх.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Подростковый возраст</a:t>
            </a:r>
          </a:p>
          <a:p>
            <a:pPr marL="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подростковом периоде проявление агрессии носит показательный характер: «Я взрослый и могу себе это позволить!». Чаще всего агрессию проявляют лидеры и/или аутсайдеры, так как агрессия в этом периоде тесно связана с общением со сверстниками.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1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приемы взаимодействия с детьми в случаях проявления физической 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32856"/>
            <a:ext cx="8769152" cy="489654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случае, когда взрослый видит, что ребенка уже некогда отвлекать и нападение вот-вот состоится — наилучшей реакцией взрослого будет просто отвести руку ребенка или удержать его за плечи. При этом нужно резко сказать ребенку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«Нельзя!»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Если взрослый находится поодаль, оклик тоже может остановить ребенка, знающего из прежнего опыта, что такие выходки не позволены.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 агрессивному ребенку и благосклонное внимание пострадавшему могут явно показать ребенку, что он проигрывает от последствий своего поведения. (Конечно, очень важно, чтобы в обычное время виновник пользовался таким же вниманием).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принуждать ребенка к извинению — некоторые дети быстро заучивают формулу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«Прости»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избежать недоброго внимания взрослых.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57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556" y="98072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приемы взаимодействия с детьми в случаях проявления физической агрессии:</a:t>
            </a:r>
            <a:endParaRPr lang="ru-RU" sz="3600" dirty="0"/>
          </a:p>
        </p:txBody>
      </p:sp>
      <p:pic>
        <p:nvPicPr>
          <p:cNvPr id="1027" name="Picture 3" descr="F:\к презентации\-v-detskom-sadu_59d1a41b7c9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453381"/>
            <a:ext cx="4392488" cy="240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88" y="2060848"/>
            <a:ext cx="8640960" cy="46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агрессивного ребенка необходимо стимулировать возникновение гуманных чувств по отношению к обиженному им ребенку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совершившего агрессивный поступок, необходимо подводить к осознанию и пониманию им причин своего поведения, а также его ближайших и отдаленных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06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приемы взаимодействия с детьми в случаях проявления вербальной 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45967"/>
            <a:ext cx="8892480" cy="472514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ругаются совершенно невинно. Они не знают значения слов и не намерены кого-то шокировать. В подобном случае наиболее эффективным будет просто сказать, что это грубое или неприятное слово и лучше его не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понимая значения слова, дети часто знают, что оно запрещено. Ребенок использует его для эффекта, чтобы огорчить взрослых или досадить кому-то. Игнорировать брань ребенка и уделять ему внимание в другое время — один из эффективных методов, который может помочь. Ребенок разочаруется в ругательстве, если не будет видеть желаемого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эффекта.</a:t>
            </a:r>
          </a:p>
        </p:txBody>
      </p:sp>
    </p:spTree>
    <p:extLst>
      <p:ext uri="{BB962C8B-B14F-4D97-AF65-F5344CB8AC3E}">
        <p14:creationId xmlns:p14="http://schemas.microsoft.com/office/powerpoint/2010/main" val="357003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888" y="90872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приемы взаимодействия с детьми в случаях проявления вербальной агрессии:</a:t>
            </a:r>
            <a:endParaRPr lang="ru-RU" sz="3600" dirty="0"/>
          </a:p>
        </p:txBody>
      </p:sp>
      <p:pic>
        <p:nvPicPr>
          <p:cNvPr id="1026" name="Picture 2" descr="F:\к презентации\kisspng-smiley-emoticon-clip-art-expressions-5b2b3b1c6152a0.23352785152955983639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40290"/>
            <a:ext cx="4111769" cy="2375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88840"/>
            <a:ext cx="864096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обидные слова ребенка адресуются взрослым, надо как меньше обращать на них внимание. Целесообразно игнорировать ребенка, привыкшего оскорблять людей. Если и другие дети тоже научатся не обращать на него внимания, когда он грубит, ребенок поймет, что продолжать не стоит.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25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24744"/>
            <a:ext cx="85896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правильно реагировать на детскую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агрессию: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51845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Найдите причину агрессии ребенка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персонализируйте общение с агрессивными детьми: называйте каждого по имени, побудьте понемногу рядом с каждым, задайте вопрос, скажите свое мнение, улыбнитесь, найдите, за что похвалить. Чаще одобряйте поведение детей, когда они ведут себя неагрессивно. Например: «Как ты здорово придумала, Наташа!», «Дети, мне приятно быть с вами рядом», «Вы молодцы».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Проявляйте внимание к агрессивному ребенку, оказывайте поддержку, не обсуждайте его поведение. Скажите: «Дима хороший, замечательный мальчик», спросите: «Костя, мне кажется, ты скучаешь?».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62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579296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правильно реагировать на детскую агрессию: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507288" cy="46958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2. Не запрещайте детям проявлять агрессию, но учите правильно выражать </a:t>
            </a:r>
            <a:r>
              <a:rPr lang="ru-RU" sz="3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</a:t>
            </a:r>
            <a:endParaRPr lang="ru-RU" sz="3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Обращайте внимание агрессивного ребенка на то, что он делает, когда злится: «Ты сейчас очень грубо сказал», «Ты портишь чужую вещь», «Ты разрушил башню, которую Даша так долго строила».</a:t>
            </a:r>
          </a:p>
          <a:p>
            <a:pPr lvl="0"/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Озвучьте чувства, которые возникают в ответ на агрессию. Говорите при этом не об агрессивном ребенке, а о том, кто подвергся его агрессии, не переходите на обсуждение личности ребенка: «Мне сейчас очень обидно», «Даша плачет», «Посмотри-ка, малыши в песочнице испугались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10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2. Не запрещайте детям проявлять агрессию, но учите правильно выражать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16832"/>
            <a:ext cx="8589640" cy="4389120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Четко называйте, каких действий вы хотите сейчас от ребенка. Не говорите риторически: «Да что же это такое!», «Ты чем думал?». Говорите конкретно, спокойным ровным тоном: «Прекрати», «Стоп», «Так делать нельзя», «Это Танина игрушка, отдай», «Отойди вот сюда», «Скажи то же самое без ругательств».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Показывайте в игре детям разные формы проявления агрессии. В образе героя учите, как правильно защищаться и добиваться своего.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98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3. Организуйте среду в группе таким образом, чтобы она поддерживала эмоциональное благополучие детей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Предоставляйте детям возможность больше играть. Чередуйте виды активности – двигательную и умственную; индивидуальную и коллективную.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Меняйте интерьер группы или вносите в него изменения.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что жизнь ребенка должна протекать здесь и сейчас. Не пытайтесь управлять его поведением с помощью отсылок в будущее или прошлое: «Ты забыл, как мама тебя ругала?», «Что из тебя получится!». Не требуйте постоянно откладывать удовлетворение какой-то потребности: «Сейчас потерпи, а вот потом…».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Оборудуйте в группе место для уединения, научите детей им пользоваться.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58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важно, чтобы родители и педагоги понимали, чем отличается «агрессия» и «агрессивность»:</a:t>
            </a:r>
          </a:p>
          <a:p>
            <a:pPr lvl="0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Агрессия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«разовый» поступок ребёнка, который нарушает морально-этические нормы и может привести к причинению морального или физического вреда окружающим.</a:t>
            </a:r>
          </a:p>
          <a:p>
            <a:pPr lvl="0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Агрессивность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форма поведения, которая со временем становится «привычной».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3. Организуйте среду в группе таким образом, чтобы она поддерживала эмоциональное благополучие детей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88840"/>
            <a:ext cx="8507288" cy="4899457"/>
          </a:xfrm>
        </p:spPr>
        <p:txBody>
          <a:bodyPr>
            <a:noAutofit/>
          </a:bodyPr>
          <a:lstStyle/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Обеспечьте питьевой режим в группе, напоминайте детям вовремя о том, что пора попить.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разглашайте сведения, которые вы узнали о ребенке от других или от него самого в личной беседе. Не отбирайте личные вещи ребенка. Признавайте право ребенка по-своему относиться к ситуации, не стыдите, не ругайте, не уговаривайте, когда он проявляет чувства, не обесценивайте их, не говорите: «Что ты злишься из-за ерунды?». Если хотите выразить свое отношение, говорите о себе: «Я этого не понимаю», «А мне нравится».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6150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4. Если дети в группе подражают агрессивному ребенку, боритесь не с ребенком, а с подражанием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ему: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35480"/>
            <a:ext cx="8435280" cy="492252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Рекомендации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 можно чаще говорите о положительных качествах агрессивного ребенка, это поможет создать ему другой имидж и выделить в нем другие черты для подражания.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Демонстрируйте уважительное и заинтересованное отношение к тем детям, чье поведение вы хотите изменить.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Четко определите и озвучьте, какие действия, поступки подражателей следует искоренить – например, драки, брань, дележ игрушек. Последовательно реагируйте на такие поступки негативно: делайте замечания, запрещайте, сообщайте родителям, выражайте неодобрение. В то же время поддерживайте подражание положительным качествам агрессивных детей – например, интересу к игре, общительности (выслушивайте, хвалите, задавайте вопросы).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194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к презентации\17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748" y="1772816"/>
            <a:ext cx="2971252" cy="3744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4. Если дети в группе подражают агрессивному ребенку, боритесь не с ребенком, а с подражанием ему: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88840"/>
            <a:ext cx="6588224" cy="4869160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Не распространяйте оценку поведения агрессивного лидера на остальных детей в группе, не говорите обобщенно: «Вы же не слушаете!», а только «Ты меня не слышишь».</a:t>
            </a:r>
          </a:p>
          <a:p>
            <a:pPr lvl="0"/>
            <a:r>
              <a:rPr lang="ru-RU" dirty="0" smtClean="0"/>
              <a:t>Поддерживайте самостоятельность и индивидуальность детей: не вторгайтесь в их активность без нужды, не заставляйте действовать одинаково, интересуйтесь их мнением, сравнивайте точки зрения.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играть с</a:t>
            </a:r>
            <a:r>
              <a:rPr lang="ru-RU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агрессивными детьми: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229600" cy="48398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выхода накопившейся агрессии ребёнку можно предложить:</a:t>
            </a:r>
          </a:p>
          <a:p>
            <a:pPr marL="0" indent="0">
              <a:buNone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использовать «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мешочек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стаканчик для криков»;</a:t>
            </a:r>
          </a:p>
          <a:p>
            <a:pPr marL="0" indent="0">
              <a:buNone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подраться с подушкой или боксёрской грушей;</a:t>
            </a:r>
          </a:p>
          <a:p>
            <a:pPr marL="0" indent="0">
              <a:buNone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спользовать водяной пистолет;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—комкать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рвать бумагу;</a:t>
            </a:r>
          </a:p>
          <a:p>
            <a:pPr marL="0" indent="0">
              <a:buNone/>
            </a:pP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—пинать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ногой консервную банку;</a:t>
            </a:r>
          </a:p>
          <a:p>
            <a:pPr marL="0" indent="0">
              <a:buNone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втирать пластилин в картон.</a:t>
            </a:r>
          </a:p>
          <a:p>
            <a:endParaRPr lang="ru-RU" dirty="0"/>
          </a:p>
        </p:txBody>
      </p:sp>
      <p:pic>
        <p:nvPicPr>
          <p:cNvPr id="4098" name="Picture 2" descr="F:\к презентации\Depositphotos_15708395_m-2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84984"/>
            <a:ext cx="2808312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0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650"/>
            <a:ext cx="8229600" cy="1143000"/>
          </a:xfrm>
        </p:spPr>
        <p:txBody>
          <a:bodyPr>
            <a:normAutofit/>
          </a:bodyPr>
          <a:lstStyle/>
          <a:p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играть с</a:t>
            </a:r>
            <a:r>
              <a:rPr lang="ru-RU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агрессивными детьми:</a:t>
            </a:r>
            <a:endParaRPr lang="ru-RU" sz="3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4"/>
            <a:ext cx="8229600" cy="491182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обратить внимание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игры, способствующие снятию напряжения и нейтрализации агрессии; игры на развитие коммуникации ребёнка и позитивной модели поведения, игры на развитие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эмпатии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релаксационной направленности.</a:t>
            </a:r>
          </a:p>
          <a:p>
            <a:pPr algn="r"/>
            <a:endParaRPr lang="ru-RU" dirty="0"/>
          </a:p>
        </p:txBody>
      </p:sp>
      <p:pic>
        <p:nvPicPr>
          <p:cNvPr id="5123" name="Picture 3" descr="C:\Users\Admin\Desktop\depositphotos_152167104-stock-illustration-little-boys-and-girls-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17032"/>
            <a:ext cx="3696082" cy="309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35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игр: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Admin\Desktop\0ed606f7b473b060aa2836d483affd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94835"/>
            <a:ext cx="265822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9" y="3617851"/>
            <a:ext cx="7884368" cy="31257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Жужа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сидит на стуле с полотенцем в руках. Все остальные бегают вокруг нее, строят рожицы, дразнят, дотрагиваются до нее.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Жужа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терпит, но когда ей все это надоедает, она вскакивает и начинает гоняться за обидчиками, стараясь поймать того, кто обидел ее больше всех, он и будет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Жужей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должен следить, чтобы "дразнилки" не были слишком обидными.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89" y="1124744"/>
            <a:ext cx="64647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Жужа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научить агрессивных детей быть менее обидчивыми, дать им уникальную возможность посмотреть на себя глазами окружающих, побыть на месте того, кого они сами обижают, не задумываясь об этом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20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229600" cy="551723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Газета»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сплоченности.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предлагается на развернутую газету вчетвером, потом газету сложить и опять всем встать на нее. Потом еще сложить и снова встать.</a:t>
            </a:r>
          </a:p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«Клеевой дождик»</a:t>
            </a:r>
          </a:p>
          <a:p>
            <a:pPr marL="0" indent="0">
              <a:buNone/>
            </a:pP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сплоченности.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встают друг за другом и держатся за плечи впереди стоящего. В таком положении они преодолевают различные препятствия.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Подняться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сойти со стула;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Проползти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столами;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Прятаться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диких животных.</a:t>
            </a:r>
          </a:p>
          <a:p>
            <a:pPr marL="0" indent="0">
              <a:buNone/>
            </a:pP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не должны отцепляться от своего партнера.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33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scale_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33057"/>
            <a:ext cx="4460806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389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«Да 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нет»</a:t>
            </a:r>
          </a:p>
          <a:p>
            <a:pPr marL="0" indent="0">
              <a:buNone/>
            </a:pP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«выплеск» агрессии.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делятся на пары. 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Договариваются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один говорит 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«да»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другой 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«нет»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Кто кого перекричит. По сигналу прекращают спор. Обратить 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хорошо в группе, в тишине»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548680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игр:</a:t>
            </a:r>
            <a:endParaRPr lang="ru-RU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59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к презентации\3556.png_86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53" b="100000" l="543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580112" y="1844824"/>
            <a:ext cx="3563887" cy="3326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5688632" cy="532859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заключение хочется отметить, что нам, взрослым, 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важно помнить следующее: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формирование навыков эффективной речевой коммуникации, не допускающей грубости, бестактности, целенаправленное обучение умению предотвращать проявления агрессии — одна из первостепенных задач профессиональной подготовки современного педагога и важнейший момент воспитания ребенка в семье.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i.pinimg.com/474x/4e/5c/f7/4e5cf7d4ccb9c59b6620a9c71944d51e--emoticons-text-smile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492896"/>
            <a:ext cx="5420854" cy="4034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433" y="18864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агрессии: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389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Вербальная агрессия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вид агрессии проявляется в словесной форме: повышенный тон разговора, переходящий на крик, оскорбления и унижения, возможны даже угрозы.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F:\к презентации\08809f2040cb998d0af76d8f92f553b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17238"/>
            <a:ext cx="6571170" cy="321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69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517632" cy="4389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агрессия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вид агрессии проявляется в конкретном физическом воздействии по отношении к какому-либо лицу или причинении ущерба чужому имуществу: укусы, побои, повреждение различных вещей, техники и т.д.</a:t>
            </a:r>
          </a:p>
          <a:p>
            <a:pPr marL="0" indent="0" algn="ctr">
              <a:buNone/>
            </a:pPr>
            <a:r>
              <a:rPr lang="ru-RU" sz="2900" b="1" dirty="0"/>
              <a:t>Прямая агрессия</a:t>
            </a:r>
          </a:p>
          <a:p>
            <a:pPr algn="r"/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агрессии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направлен на определённый объект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051" name="Picture 3" descr="F:\к презентации\ма-ьчика-воюя-о-ин-ругого-600945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3968"/>
            <a:ext cx="3059832" cy="315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93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-236278"/>
            <a:ext cx="8229600" cy="53438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Косвенная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(непрямая) агрессия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этого вида агрессии ребёнок может сплетничать, использовать злобные шутки, провоцировать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toriesformuslimkids.files.wordpress.com/2017/02/whispering_children_one-with-hija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04864"/>
            <a:ext cx="318342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t.depositphotos.com/1742172/3617/v/950/depositphotos_36173161-stock-illustration-cartoon-m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7410"/>
            <a:ext cx="3419872" cy="341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75451" y="4005064"/>
            <a:ext cx="658257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Аутоагрессия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вид агрессии, который ребёнок использует против самого себя. Проявляется в выдирании волос, ресниц, бровей, обгрызании ногтей, частой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травматизации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6544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агрессивного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507288" cy="530120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Отказывается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коллективной игры;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Слишком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говорлив;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Чрезмерно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подвижен;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понимает чувств и переживаний других детей;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ругается со взрослыми;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конфликтные ситуации;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Перекладывает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вину на других;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 2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Суетлив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 2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Импульсивен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 2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дерется;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 2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адекватно оценить свое поведение;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 2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мускульное напряжение;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 2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раздражает взрослых;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 2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беспокойно спит.</a:t>
            </a: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:\к презентации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58763"/>
            <a:ext cx="2267744" cy="21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67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агрессии: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579296" cy="5589240"/>
          </a:xfrm>
        </p:spPr>
        <p:txBody>
          <a:bodyPr>
            <a:normAutofit/>
          </a:bodyPr>
          <a:lstStyle/>
          <a:p>
            <a:r>
              <a:rPr lang="ru-RU" dirty="0"/>
              <a:t>Непринятие детей родителями (нежеланные дети пытаются завоевать право на родительскую любовь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Безразличие </a:t>
            </a:r>
            <a:r>
              <a:rPr lang="ru-RU" dirty="0"/>
              <a:t>или враждебность со стороны родителей (дети очень переживают, если родители безразличны к ним); </a:t>
            </a:r>
            <a:endParaRPr lang="ru-RU" dirty="0" smtClean="0"/>
          </a:p>
          <a:p>
            <a:r>
              <a:rPr lang="ru-RU" dirty="0" smtClean="0"/>
              <a:t>Неуважение </a:t>
            </a:r>
            <a:r>
              <a:rPr lang="ru-RU" dirty="0"/>
              <a:t>к личности ребенка (оскорбительные, унизительные замечания детям); </a:t>
            </a:r>
            <a:endParaRPr lang="ru-RU" dirty="0" smtClean="0"/>
          </a:p>
          <a:p>
            <a:r>
              <a:rPr lang="ru-RU" dirty="0" smtClean="0"/>
              <a:t>Избыток </a:t>
            </a:r>
            <a:r>
              <a:rPr lang="ru-RU" dirty="0"/>
              <a:t>или недостаток внимания со стороны родителей (родители стремятся предугадать любое желание ребенка); </a:t>
            </a:r>
            <a:endParaRPr lang="ru-RU" dirty="0" smtClean="0"/>
          </a:p>
          <a:p>
            <a:r>
              <a:rPr lang="ru-RU" dirty="0"/>
              <a:t>Влияние продуктов питания (шоколад; влияние повышенного холестерина в крови на агрессивность - пониженный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4414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к презентации\kisspng-parent-child-illustration-quarrelling-parents-5a827543342ac1.6228027415184991392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89040"/>
            <a:ext cx="414009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" y="548680"/>
            <a:ext cx="8229600" cy="6048672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агрессии:</a:t>
            </a:r>
            <a:endParaRPr lang="ru-RU" sz="4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/>
              <a:t>Отсутствие </a:t>
            </a:r>
            <a:r>
              <a:rPr lang="ru-RU" dirty="0"/>
              <a:t>внимания со стороны родителей, их занятость («пусть лучше отругают, чем не заметят</a:t>
            </a:r>
            <a:r>
              <a:rPr lang="ru-RU" dirty="0" smtClean="0"/>
              <a:t>»);</a:t>
            </a:r>
          </a:p>
          <a:p>
            <a:r>
              <a:rPr lang="ru-RU" dirty="0"/>
              <a:t>Запрет на физическую активность (переизбыток энергии, которая не исчезает бесследно</a:t>
            </a:r>
            <a:r>
              <a:rPr lang="ru-RU" dirty="0" smtClean="0"/>
              <a:t>);</a:t>
            </a:r>
          </a:p>
          <a:p>
            <a:r>
              <a:rPr lang="ru-RU" dirty="0" smtClean="0"/>
              <a:t>у </a:t>
            </a:r>
            <a:r>
              <a:rPr lang="ru-RU" dirty="0"/>
              <a:t>самоубийц</a:t>
            </a:r>
            <a:r>
              <a:rPr lang="ru-RU" dirty="0" smtClean="0"/>
              <a:t>);</a:t>
            </a:r>
          </a:p>
          <a:p>
            <a:r>
              <a:rPr lang="ru-RU" dirty="0"/>
              <a:t>Равнодушие эмоциональных связей в семье (ссоры, конфликты в семье);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7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4978896" cy="25202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причина агрессивного поведения детей</a:t>
            </a:r>
            <a:r>
              <a:rPr lang="ru-RU" sz="2900" b="1" dirty="0"/>
              <a:t> </a:t>
            </a:r>
            <a:r>
              <a:rPr lang="ru-RU" sz="2900" dirty="0"/>
              <a:t>– 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равнодушие к эмоциональному миру ребенка. </a:t>
            </a:r>
          </a:p>
        </p:txBody>
      </p:sp>
      <p:pic>
        <p:nvPicPr>
          <p:cNvPr id="6146" name="Picture 2" descr="http://www.med24info.com/data/books/568fad3e9b6ce20160108_1536.0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157" y="2218718"/>
            <a:ext cx="3765962" cy="43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79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200</TotalTime>
  <Words>1726</Words>
  <Application>Microsoft Office PowerPoint</Application>
  <PresentationFormat>Экран (4:3)</PresentationFormat>
  <Paragraphs>139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Презентация PowerPoint</vt:lpstr>
      <vt:lpstr>Презентация PowerPoint</vt:lpstr>
      <vt:lpstr>Виды агрессии:</vt:lpstr>
      <vt:lpstr>Презентация PowerPoint</vt:lpstr>
      <vt:lpstr>Презентация PowerPoint</vt:lpstr>
      <vt:lpstr>Особенности  поведения агрессивного ребенка :</vt:lpstr>
      <vt:lpstr>Причины агрессии:</vt:lpstr>
      <vt:lpstr>Презентация PowerPoint</vt:lpstr>
      <vt:lpstr>Презентация PowerPoint</vt:lpstr>
      <vt:lpstr>  Проявление агрессии в разном возрасте </vt:lpstr>
      <vt:lpstr>Презентация PowerPoint</vt:lpstr>
      <vt:lpstr>Основные приемы взаимодействия с детьми в случаях проявления физической агрессии: </vt:lpstr>
      <vt:lpstr>Основные приемы взаимодействия с детьми в случаях проявления физической агрессии:</vt:lpstr>
      <vt:lpstr>Основные приемы взаимодействия с детьми в случаях проявления вербальной агрессии: </vt:lpstr>
      <vt:lpstr>Основные приемы взаимодействия с детьми в случаях проявления вербальной агрессии:</vt:lpstr>
      <vt:lpstr>Как правильно реагировать на детскую агрессию: </vt:lpstr>
      <vt:lpstr>Как правильно реагировать на детскую агрессию:</vt:lpstr>
      <vt:lpstr>Совет 2. Не запрещайте детям проявлять агрессию, но учите правильно выражать ее</vt:lpstr>
      <vt:lpstr>Совет 3. Организуйте среду в группе таким образом, чтобы она поддерживала эмоциональное благополучие детей </vt:lpstr>
      <vt:lpstr>Совет 3. Организуйте среду в группе таким образом, чтобы она поддерживала эмоциональное благополучие детей</vt:lpstr>
      <vt:lpstr>Совет 4. Если дети в группе подражают агрессивному ребенку, боритесь не с ребенком, а с подражанием ему:</vt:lpstr>
      <vt:lpstr>Совет 4. Если дети в группе подражают агрессивному ребенку, боритесь не с ребенком, а с подражанием ему:</vt:lpstr>
      <vt:lpstr>Как играть с агрессивными детьми: </vt:lpstr>
      <vt:lpstr>Как играть с агрессивными детьми:</vt:lpstr>
      <vt:lpstr>Примеры игр:</vt:lpstr>
      <vt:lpstr>Примеры игр: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RePack by Diakov</cp:lastModifiedBy>
  <cp:revision>27</cp:revision>
  <dcterms:created xsi:type="dcterms:W3CDTF">2020-01-16T19:32:31Z</dcterms:created>
  <dcterms:modified xsi:type="dcterms:W3CDTF">2023-02-13T10:23:37Z</dcterms:modified>
</cp:coreProperties>
</file>