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1" r:id="rId3"/>
    <p:sldId id="256" r:id="rId4"/>
    <p:sldId id="257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4" r:id="rId16"/>
    <p:sldId id="275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5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9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8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9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5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51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2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83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2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C60E7-661E-4B0F-9C09-B590B7BA493F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96D2-6200-47B4-A9BF-4C5EDF0A6D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9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1466286" cy="1325563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 комбинированного вида»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Богородицк, Тульская область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b="1" dirty="0" smtClean="0"/>
              <a:t>Форма работы с детьми и </a:t>
            </a:r>
            <a:r>
              <a:rPr lang="ru-RU" sz="3600" b="1" dirty="0" smtClean="0"/>
              <a:t>родителями</a:t>
            </a:r>
          </a:p>
          <a:p>
            <a:pPr marL="0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по духовно – нравственному воспитанию </a:t>
            </a:r>
            <a:r>
              <a:rPr lang="ru-RU" sz="3600" b="1" dirty="0" smtClean="0"/>
              <a:t>дошкольников</a:t>
            </a:r>
          </a:p>
          <a:p>
            <a:pPr marL="0" indent="0" algn="ctr">
              <a:buNone/>
            </a:pPr>
            <a:r>
              <a:rPr lang="ru-RU" sz="3600" b="1" dirty="0" smtClean="0"/>
              <a:t> </a:t>
            </a:r>
            <a:r>
              <a:rPr lang="ru-RU" sz="3600" b="1" dirty="0" smtClean="0"/>
              <a:t>в младшей </a:t>
            </a:r>
            <a:r>
              <a:rPr lang="ru-RU" sz="3600" b="1" dirty="0" smtClean="0"/>
              <a:t>группе</a:t>
            </a:r>
            <a:endParaRPr lang="ru-RU" sz="3600" b="1" dirty="0" smtClean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                                              Воспитатель: Ермакова В.В.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2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3486" y="612845"/>
            <a:ext cx="11480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«Вместе дружная семья»</a:t>
            </a:r>
          </a:p>
          <a:p>
            <a:endParaRPr lang="ru-RU" sz="2400" dirty="0" smtClean="0"/>
          </a:p>
          <a:p>
            <a:r>
              <a:rPr lang="ru-RU" sz="2400" dirty="0" smtClean="0"/>
              <a:t>В младшей группе основное внимание уделяется воспитанию любви к самому близкому в семье человеку - маме. Воспитатель беседует с детьми о маме. Обращает их внимание на то, что мама заботится обо всех членах семьи — она поддерживает порядок в доме, готовит, стирает, играет с детьми. Следует вызвать в детях не только восхищение мамой, но и потребность детей в оказании ей посильной помощи — сложить самому одежду, убрать игрушки и т.д. Воспитатель объясняет детям, что чем большее они научатся делать сами, тем больше смогут помочь маме.</a:t>
            </a:r>
          </a:p>
          <a:p>
            <a:endParaRPr lang="ru-RU" sz="2400" dirty="0" smtClean="0"/>
          </a:p>
          <a:p>
            <a:r>
              <a:rPr lang="ru-RU" sz="2400" dirty="0" smtClean="0"/>
              <a:t>В течение года воспитатель расспрашивает детей о других членах семьи - папе, бабушке, дедушке, младших братишках и сестренках; предлагает принести семейные фотографии, рассказать о членах семьи. И таким образом постепенно подводит детей к пониманию того, что такое семья.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3849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6399" y="722316"/>
            <a:ext cx="114082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«Детский сад»</a:t>
            </a:r>
          </a:p>
          <a:p>
            <a:r>
              <a:rPr lang="ru-RU" sz="2400" dirty="0" smtClean="0"/>
              <a:t>В начале учебного года воспитатель знакомится с детьми, знакомит их друг с другом; с помещениями группы и их назначением; с предметами, находящимися в группе; с участком, с территорией детского сада, с его зданием. Вся работа проходит вне занятий – это посещение помещений, беседы с детьми, дидактические игры, чтение художественной литературы, целевые прогулки.</a:t>
            </a:r>
          </a:p>
          <a:p>
            <a:endParaRPr lang="ru-RU" sz="2400" dirty="0" smtClean="0"/>
          </a:p>
          <a:p>
            <a:r>
              <a:rPr lang="ru-RU" sz="2400" dirty="0" smtClean="0"/>
              <a:t>Воспитатель обращает внимание на то, что в группе всё сделано так, чтобы детям было удобно, хорошо. О детях заботятся сотрудники детского сада - воспитатель, няня, повар, медсестра и др. Дети посещают помещения других групп, их участки, знакомятся с территорией детского сада, с зелеными насаждениями, которые ее украшают, с различным физкультурным оборудованием, с сюжетными постройками. Воспитатель рассказывает о том, что взрослые многое сделали для детей, они заботятся о детях и все, что их окружает, необходимо беречь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683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629" y="751344"/>
            <a:ext cx="118436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«Труд взрослых»</a:t>
            </a:r>
          </a:p>
          <a:p>
            <a:r>
              <a:rPr lang="ru-RU" sz="2400" dirty="0" smtClean="0"/>
              <a:t>Детей младшей группы, прежде всего, знакомят с трудом сотрудников детского сада, постоянно подчеркивая их заботу о детях. В первую очередь детей знакомят с трудом помощника воспитателя, с которым дети сталкиваются каждый день. Знакомят также с трудом медицинской сестры, повара. Кроме этого, в течение года следует познакомить детей с трудом водителя, дворника. Основной метод ознакомления с трудом взрослых - наблюдение. Воспитатель вместе с детьми приходит в кабинет медсестры, на кухню, где трудится повар, дети рассматривают предметы, необходимые взрослым для работы, воспитатель предлагает взрослым рассказать о своей работе детям. За трудом водителя и дворника дети наблюдают во время прогулки. Знания закрепляются в сюжетно-ролевых играх, а также при чтении некоторых произведений художественной литературы. Главная задача - вызвать чувство уважения к людям труда, желание оказать им посильную помощь.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970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2229" y="474345"/>
            <a:ext cx="114082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«Родной город»</a:t>
            </a:r>
          </a:p>
          <a:p>
            <a:endParaRPr lang="ru-RU" dirty="0" smtClean="0"/>
          </a:p>
          <a:p>
            <a:r>
              <a:rPr lang="ru-RU" sz="2400" dirty="0" smtClean="0"/>
              <a:t>Воспитание любви к родному городу- одна из задач патриотического воспитания детей. Детям    младшей группы трудно еще представить себе, что такое город (поселок), но их необходимо с этим понятием знакомить. Начинается знакомство с близлежащих улиц, домов. С маленькими детьми трудно выйти за пределы территории детского сада, поэтому наблюдения можно проводить непосредственно возле дошкольного учреждения. Дети рассматривают дома. Воспитатель обращает внимание на то, что домов много, у каждого дома и каждой квартиры свой номер, поэтому люди легко находят свои дома и квартиры. В течение года воспитатель приносит в патриотический уголок иллюстрации самых главных достопримечательностей родного города, тех мест, где большинство детей могли уже побывать с родителями. Беседует с детьми после праздников, обращает их внимание на красиво украшенный город. К концу года дети запоминают название родного города.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906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6630" y="416695"/>
            <a:ext cx="10232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 по духовно-нравственному воспитанию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22423"/>
              </p:ext>
            </p:extLst>
          </p:nvPr>
        </p:nvGraphicFramePr>
        <p:xfrm>
          <a:off x="928917" y="1247692"/>
          <a:ext cx="10450283" cy="51966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49">
                  <a:extLst>
                    <a:ext uri="{9D8B030D-6E8A-4147-A177-3AD203B41FA5}">
                      <a16:colId xmlns:a16="http://schemas.microsoft.com/office/drawing/2014/main" xmlns="" val="94775196"/>
                    </a:ext>
                  </a:extLst>
                </a:gridCol>
                <a:gridCol w="1423299">
                  <a:extLst>
                    <a:ext uri="{9D8B030D-6E8A-4147-A177-3AD203B41FA5}">
                      <a16:colId xmlns:a16="http://schemas.microsoft.com/office/drawing/2014/main" xmlns="" val="2561821304"/>
                    </a:ext>
                  </a:extLst>
                </a:gridCol>
                <a:gridCol w="8686235">
                  <a:extLst>
                    <a:ext uri="{9D8B030D-6E8A-4147-A177-3AD203B41FA5}">
                      <a16:colId xmlns:a16="http://schemas.microsoft.com/office/drawing/2014/main" xmlns="" val="4168601849"/>
                    </a:ext>
                  </a:extLst>
                </a:gridCol>
              </a:tblGrid>
              <a:tr h="1222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Сентябрь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Беседа: «Мама – самое прекрасное слово на земле»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Экскурсия: «Знакомство с группой»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Беседа: «Мама, папа, я – семья»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Утренний круг: «Мои друзья»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09711179"/>
                  </a:ext>
                </a:extLst>
              </a:tr>
              <a:tr h="1834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Октябрь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Сюжетно-ролевая игра: «Бабушка приехала»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Экскурсия в природу: «Вот и осень» (растения участка, природа родного края)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Дидактическая игра: «Как зовут твою маму»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Целевая прогулка: «Родной город – с родителями»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Беседа: «Бабушки и внуки»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5374638"/>
                  </a:ext>
                </a:extLst>
              </a:tr>
              <a:tr h="2139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Ноябрь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Экскурсия по детскому саду (знакомство с сотрудниками детского сада, с помещениями)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Сюжетно-ролевая игра: «В детском саду»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Беседа: «Моя любимая игрушка»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Лепка: «Колечко для куклы Маши»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Дидактическая игра: «Магазин игрушек»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Сюжетно – ролевая игра: «Семья»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012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278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6630" y="416695"/>
            <a:ext cx="10232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 по духовно-нравственному воспитанию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993486"/>
              </p:ext>
            </p:extLst>
          </p:nvPr>
        </p:nvGraphicFramePr>
        <p:xfrm>
          <a:off x="554181" y="1316181"/>
          <a:ext cx="11000510" cy="5283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691">
                  <a:extLst>
                    <a:ext uri="{9D8B030D-6E8A-4147-A177-3AD203B41FA5}">
                      <a16:colId xmlns:a16="http://schemas.microsoft.com/office/drawing/2014/main" xmlns="" val="555342513"/>
                    </a:ext>
                  </a:extLst>
                </a:gridCol>
                <a:gridCol w="1498238">
                  <a:extLst>
                    <a:ext uri="{9D8B030D-6E8A-4147-A177-3AD203B41FA5}">
                      <a16:colId xmlns:a16="http://schemas.microsoft.com/office/drawing/2014/main" xmlns="" val="1566374725"/>
                    </a:ext>
                  </a:extLst>
                </a:gridCol>
                <a:gridCol w="9143581">
                  <a:extLst>
                    <a:ext uri="{9D8B030D-6E8A-4147-A177-3AD203B41FA5}">
                      <a16:colId xmlns:a16="http://schemas.microsoft.com/office/drawing/2014/main" xmlns="" val="1815845195"/>
                    </a:ext>
                  </a:extLst>
                </a:gridCol>
              </a:tblGrid>
              <a:tr h="1634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Декабрь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Беседа: «Хорошо у нас в саду»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Беседа: «Что мы делаем в детском саду» (труд детей)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Утренний круг: «Птицы – наши друзья»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Экскурсия на кухню: «Кто нам варит кашу»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Рисование: «Зажжём на ёлке огоньки»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Беседа: «Новый год – волшебный праздник»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Утренник «Волшебная рукавичка Деда мороза»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2953971796"/>
                  </a:ext>
                </a:extLst>
              </a:tr>
              <a:tr h="19462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Январь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Наблюдение за трудом помощника воспитателя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Конструирование: «Комната для кукол»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Сюжетно – ролевая игра: «В гости к Мише»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Природоохранная акция «Покормите птиц зимой»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Экскурсия в природу: «Эх ты, зимушка – зима»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Рассматривание фотографий: «Моя семья»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Беседа: «Что такое хорошо – что такое плохо»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Утренний круг «Кто я»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2565534668"/>
                  </a:ext>
                </a:extLst>
              </a:tr>
              <a:tr h="1702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Февраль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Целевая прогулка: «Белая береза под моим окном» (зимняя природа родного края)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Экскурсия в кабинет медсестры: «Мы были в гостях у врача»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 «Как стать сильным?»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Рисование «Приглашаем снегирей, съесть рябинку поскорей»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Беседа: «Детский сад, в котором я живу»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Групповое развлечение «Мой папа самый, самый!»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75" marR="63575" marT="0" marB="0"/>
                </a:tc>
                <a:extLst>
                  <a:ext uri="{0D108BD9-81ED-4DB2-BD59-A6C34878D82A}">
                    <a16:rowId xmlns:a16="http://schemas.microsoft.com/office/drawing/2014/main" xmlns="" val="3909505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920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6630" y="416695"/>
            <a:ext cx="10232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Перспективный план по духовно-нравственному воспитанию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975363"/>
              </p:ext>
            </p:extLst>
          </p:nvPr>
        </p:nvGraphicFramePr>
        <p:xfrm>
          <a:off x="928915" y="1052946"/>
          <a:ext cx="10450285" cy="5546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749">
                  <a:extLst>
                    <a:ext uri="{9D8B030D-6E8A-4147-A177-3AD203B41FA5}">
                      <a16:colId xmlns:a16="http://schemas.microsoft.com/office/drawing/2014/main" xmlns="" val="2308264145"/>
                    </a:ext>
                  </a:extLst>
                </a:gridCol>
                <a:gridCol w="1423300">
                  <a:extLst>
                    <a:ext uri="{9D8B030D-6E8A-4147-A177-3AD203B41FA5}">
                      <a16:colId xmlns:a16="http://schemas.microsoft.com/office/drawing/2014/main" xmlns="" val="4062899718"/>
                    </a:ext>
                  </a:extLst>
                </a:gridCol>
                <a:gridCol w="8686236">
                  <a:extLst>
                    <a:ext uri="{9D8B030D-6E8A-4147-A177-3AD203B41FA5}">
                      <a16:colId xmlns:a16="http://schemas.microsoft.com/office/drawing/2014/main" xmlns="" val="4035813057"/>
                    </a:ext>
                  </a:extLst>
                </a:gridCol>
              </a:tblGrid>
              <a:tr h="19293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Март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Беседа «Я и моя мама»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Рисование «Бусы для бабушки»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Ознакомление с окружающим: «Маму поздравляют малыши»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Сюжетно –ролевая игра: «Дом»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Утренний круг: «К нам гости пришли»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Беседа «Домашние животные у нас дома»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Утренник, посвященный к 8 марта «Мама лучшая на свете»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xmlns="" val="2794404009"/>
                  </a:ext>
                </a:extLst>
              </a:tr>
              <a:tr h="2170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Апрель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Конструирование: «Домики для сказочных героев»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Целевая прогулка к ближайшей улице, находящейся возле детского сада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Аппликация: «Украсим платочек»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Экскурсия в природу: «К нам весна шагает» (природа родного края весной)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Беседа: «Мы друзья природы»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Сюжетно – ролевая игра «Дочки – матери»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Чтение любимых сказок: «Что за прелесть эти сказки»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Беседа: «Что мы знаем и умеем»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xmlns="" val="2870593767"/>
                  </a:ext>
                </a:extLst>
              </a:tr>
              <a:tr h="1447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Май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Наблюдение за трудом водителя: «Кто привозит продукты в детский сад»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Рассматривание иллюстраций: «День Победы»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Рисование «Это вспыхнул перед нами яркий, праздничный салют»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Дидактическая игра: «Помоги Кате навести порядок»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Беседа «Наш город»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Целевая прогулка по территории детского сада: «Природный оркестр»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xmlns="" val="3664694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3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228" y="464457"/>
            <a:ext cx="10515600" cy="74022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родителями: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Родительские собрания</a:t>
            </a:r>
          </a:p>
          <a:p>
            <a:r>
              <a:rPr lang="ru-RU" dirty="0" smtClean="0"/>
              <a:t> Выставки</a:t>
            </a:r>
          </a:p>
          <a:p>
            <a:r>
              <a:rPr lang="ru-RU" dirty="0" smtClean="0"/>
              <a:t>Информационные бюллетени</a:t>
            </a:r>
          </a:p>
          <a:p>
            <a:r>
              <a:rPr lang="ru-RU" dirty="0" smtClean="0"/>
              <a:t> Фотовыставки</a:t>
            </a:r>
          </a:p>
          <a:p>
            <a:r>
              <a:rPr lang="ru-RU" dirty="0" smtClean="0"/>
              <a:t> Экологические акции</a:t>
            </a:r>
          </a:p>
          <a:p>
            <a:r>
              <a:rPr lang="ru-RU" dirty="0" smtClean="0"/>
              <a:t> Тематические развлечения</a:t>
            </a:r>
          </a:p>
          <a:p>
            <a:r>
              <a:rPr lang="ru-RU" dirty="0" smtClean="0"/>
              <a:t> Утренники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24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12799"/>
            <a:ext cx="11078029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Самое главное, не следует ждать от детей «взрослых форм» проявления любви к Родине. Но если в результате педагогической работы ребёнок будет располагать знаниями о названии города, её географии, природе, символике, и если ему известны имена кого-то из тех, кто прославил наш город, Отчизну, если он будет проявлять интерес к приобретаемым знаниям, то можно считать, что задача выполнена в пределах, доступных дошкольному возраста.</a:t>
            </a:r>
          </a:p>
          <a:p>
            <a:pPr marL="0" indent="0">
              <a:buNone/>
            </a:pPr>
            <a:r>
              <a:rPr lang="ru-RU" dirty="0" smtClean="0"/>
              <a:t>«Только тот, кто любит, ценит и уважает накопленное и сохраненное предшествующим поколением, может любить Родину, узнать ее, стать подлинным патриотом.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812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114" y="365125"/>
            <a:ext cx="11466286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65125"/>
            <a:ext cx="11495313" cy="62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1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286" y="437952"/>
            <a:ext cx="115098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детство - это важный период в жизни ребенка, когда формируются ощущения собственных возможностей, потребность в самостоятельной деятельности, основные представления об окружающем мире, добре и зле , представления о семейном укладе и родном крае.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поэтому в настоящее время крайне важно создать систему духовно-нравственного воспитания в детском саду, построенную на ценностях традиционной духовной культуры, отвечающую потребностям развития духовно здорового человека.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796" y="3077030"/>
            <a:ext cx="7654317" cy="378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391886"/>
            <a:ext cx="11234057" cy="6313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Все начинается с </a:t>
            </a:r>
            <a:r>
              <a:rPr lang="ru-RU" dirty="0" smtClean="0"/>
              <a:t>детства </a:t>
            </a:r>
            <a:endParaRPr lang="ru-RU" dirty="0" smtClean="0"/>
          </a:p>
          <a:p>
            <a:pPr marL="0" indent="0">
              <a:buNone/>
            </a:pPr>
            <a:r>
              <a:rPr lang="ru-RU" sz="2400" dirty="0" smtClean="0"/>
              <a:t>Мы всегда обращаемся к впечатлениям детства: это и белоствольные березы, и родные напевы, и восход солнца, и журчанье родника. Воспитание чувств ребенка с первых лет жизни является важной педагогической задачей. Ребенок не рождается злым или добрым, нравственным или безнравственным. </a:t>
            </a:r>
          </a:p>
          <a:p>
            <a:pPr marL="0" indent="0">
              <a:buNone/>
            </a:pPr>
            <a:r>
              <a:rPr lang="ru-RU" sz="2400" dirty="0" smtClean="0"/>
              <a:t>То, какие нравственные качества разовьются у ребенка, зависит, прежде всего, от родителей, педагогов и окружающих его взрослых, от того, как они его воспитают, какими впечатлениями обогатят.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92" y="3396344"/>
            <a:ext cx="6439422" cy="3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47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8286"/>
            <a:ext cx="10468429" cy="537867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170" y="362857"/>
            <a:ext cx="118146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Духовно-нравственное воспитание процесс долговременный, предполагающий внутреннее изменение каждого участника, который может найти отражение гораздо позднее, что затрудняет оценку эффективности проводимой деятельности, но не уменьшает значимости нашей работы.</a:t>
            </a:r>
          </a:p>
          <a:p>
            <a:r>
              <a:rPr lang="ru-RU" sz="2400" b="1" dirty="0" smtClean="0"/>
              <a:t>«Пусть ребенок чувствует красоту и восторгается ею, пусть в его сердце и в памяти навсегда сохранятся образы, в которых воплощается Родина». </a:t>
            </a:r>
            <a:r>
              <a:rPr lang="ru-RU" sz="2400" b="1" dirty="0" err="1" smtClean="0"/>
              <a:t>В.А.Сухомлинский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124" r="9727"/>
          <a:stretch/>
        </p:blipFill>
        <p:spPr>
          <a:xfrm>
            <a:off x="5339166" y="2671181"/>
            <a:ext cx="3746776" cy="404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7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43" y="246743"/>
            <a:ext cx="11887200" cy="6611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sz="2400" dirty="0" smtClean="0"/>
              <a:t>Любовь к родному краю, родной культуре, родной речи начинается с малого – с любви к своей семье, к своему жилищу, к своему детскому саду.</a:t>
            </a:r>
          </a:p>
          <a:p>
            <a:pPr marL="0" indent="0">
              <a:buNone/>
            </a:pPr>
            <a:r>
              <a:rPr lang="ru-RU" sz="2400" b="1" dirty="0" smtClean="0"/>
              <a:t>Постепенно расширяясь, эта любовь переходит в любовь к Родине, её истории, прошлому и настоящему, ко всему человечеству»                         Д.С. Лихачёв.</a:t>
            </a:r>
          </a:p>
          <a:p>
            <a:pPr marL="0" indent="0">
              <a:buNone/>
            </a:pPr>
            <a:r>
              <a:rPr lang="ru-RU" sz="2400" dirty="0" smtClean="0"/>
              <a:t> Огромные изменения произошли в мире за последние годы. Это касается нравственных ценностей, отношения к событиям нашей истории.  У детей стали искажены представления: о патриотизме, о доброте, о великодушии, изменилось и отношение людей к Родине.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64" y="3040005"/>
            <a:ext cx="5379879" cy="341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3486"/>
            <a:ext cx="10515600" cy="5950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Сегодня материальные ценности доминируют над духовными. Однако трудности переходного периода не должны стать причиной приостановки патриотического воспитания.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по нравственно-патриотическому воспитанию включает целый комплекс задач: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Формирование готовности детей к совместной деятельности, развитие умения договариваться, самостоятельно разрешать конфликты со сверстниками. Ребенок в семье и сообществе, патриотическое воспитание.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214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нравственно-патриотическому воспитанию включает целый комплекс задач: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готовности детей к совместной деятельности, развитие умения договариваться, самостоятельно разрешать конфликты со сверстниками. Ребенок в семье и сообществе, патриотическое воспитание.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Выстраивая воспитательно-образовательный процесс, мы уделяем большое внимание комплексному подходу в формировании у дошкольников основ нравственно - патриотического воспитания.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нравственно - патриотическому воспитанию детей представлена следующими тематическими блоками: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«Вместе дружная семья»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сад»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«Труд взрослых»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«Родной город»</a:t>
            </a: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515" y="3604078"/>
            <a:ext cx="3643085" cy="3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70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83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71" y="261258"/>
            <a:ext cx="11408229" cy="618308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блок включает в себя разнообразные виды деятельности:</a:t>
            </a:r>
          </a:p>
          <a:p>
            <a:pPr marL="0" indent="0">
              <a:buNone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 организованные занятия	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беседы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наблюдение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сюжетно-ролевые, театрализованные, дидактические игры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целевые прогулки, экскурсии</a:t>
            </a: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86605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1816</Words>
  <Application>Microsoft Office PowerPoint</Application>
  <PresentationFormat>Произвольный</PresentationFormat>
  <Paragraphs>212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дошкольное образовательное учреждение  «Детский сад № 4 комбинированного вида» г. Богородицк, Тульская область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</cp:revision>
  <dcterms:created xsi:type="dcterms:W3CDTF">2023-01-16T17:02:12Z</dcterms:created>
  <dcterms:modified xsi:type="dcterms:W3CDTF">2023-02-06T09:14:24Z</dcterms:modified>
</cp:coreProperties>
</file>