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2" r:id="rId6"/>
    <p:sldId id="265" r:id="rId7"/>
    <p:sldId id="270" r:id="rId8"/>
    <p:sldId id="263" r:id="rId9"/>
    <p:sldId id="269" r:id="rId10"/>
    <p:sldId id="261" r:id="rId11"/>
    <p:sldId id="272" r:id="rId12"/>
    <p:sldId id="273" r:id="rId13"/>
    <p:sldId id="274" r:id="rId14"/>
    <p:sldId id="266" r:id="rId15"/>
    <p:sldId id="268" r:id="rId16"/>
    <p:sldId id="276" r:id="rId17"/>
    <p:sldId id="278" r:id="rId18"/>
    <p:sldId id="264" r:id="rId19"/>
    <p:sldId id="271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B4856-2D4A-4EF3-9538-1BAA1C391E3E}" type="datetimeFigureOut">
              <a:rPr lang="ru-RU" smtClean="0"/>
              <a:pPr/>
              <a:t>25.05.2021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7DAD4-79E0-450C-816E-7ECC5E07F8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s://im0-tub-ru.yandex.net/i?id=160700dba9af38d49421e5002a0c77a6-l&amp;n=13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14282" y="357166"/>
            <a:ext cx="8715403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714488"/>
            <a:ext cx="7772400" cy="250033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ПРОЕКТ 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7786742" cy="857256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учреждение «Детский сад № 4 КВ»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5286389"/>
            <a:ext cx="60007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Корякина О.Н.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воспитатель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74593" y="2357431"/>
            <a:ext cx="9293186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«Первый космический полёт»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oloresdelser.files.wordpress.com/2011/10/ytuuv7bm580.jp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892971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НОД аппликация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«Космос»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:\Users\Admin\AppData\Local\Temp\Rar$DI04.020\IMG_0984.jpg"/>
          <p:cNvPicPr>
            <a:picLocks noGrp="1"/>
          </p:cNvPicPr>
          <p:nvPr>
            <p:ph idx="1"/>
          </p:nvPr>
        </p:nvPicPr>
        <p:blipFill>
          <a:blip r:embed="rId3" cstate="print"/>
          <a:srcRect l="24261" t="16143" r="635"/>
          <a:stretch>
            <a:fillRect/>
          </a:stretch>
        </p:blipFill>
        <p:spPr bwMode="auto">
          <a:xfrm rot="5400000">
            <a:off x="110397" y="1746935"/>
            <a:ext cx="3239770" cy="2889124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5" name="Рисунок 4" descr="C:\Users\Admin\AppData\Local\Temp\Rar$DI31.911\IMG_0989.jpg"/>
          <p:cNvPicPr/>
          <p:nvPr/>
        </p:nvPicPr>
        <p:blipFill>
          <a:blip r:embed="rId4" cstate="print"/>
          <a:srcRect l="5534" b="10758"/>
          <a:stretch>
            <a:fillRect/>
          </a:stretch>
        </p:blipFill>
        <p:spPr bwMode="auto">
          <a:xfrm rot="5400000">
            <a:off x="1685313" y="3958233"/>
            <a:ext cx="3143249" cy="2370535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8" name="Рисунок 7" descr="C:\Users\Admin\AppData\Local\Temp\Rar$DI07.083\IMG_0997.jpg"/>
          <p:cNvPicPr/>
          <p:nvPr/>
        </p:nvPicPr>
        <p:blipFill>
          <a:blip r:embed="rId5" cstate="print"/>
          <a:srcRect l="7909" t="-2139" b="5238"/>
          <a:stretch>
            <a:fillRect/>
          </a:stretch>
        </p:blipFill>
        <p:spPr bwMode="auto">
          <a:xfrm rot="5400000">
            <a:off x="3944151" y="1913709"/>
            <a:ext cx="3327400" cy="2643206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6" name="Рисунок 5" descr="C:\Users\Admin\AppData\Local\Temp\Rar$DI12.373\IMG_099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2857496"/>
            <a:ext cx="2613022" cy="3627667"/>
          </a:xfrm>
          <a:prstGeom prst="rect">
            <a:avLst/>
          </a:prstGeom>
          <a:noFill/>
          <a:ln w="38100">
            <a:solidFill>
              <a:srgbClr val="00B0F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Admin\AppData\Local\Temp\Rar$DI02.091\IMG_121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057979" y="871319"/>
            <a:ext cx="4398972" cy="3227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Выставка книг</a:t>
            </a:r>
            <a:b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«Таинственный космос»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Admin\AppData\Local\Temp\Rar$DI04.115\C191106E-2E2B-4D6B-B8E0-DBF13922A18F.jpeg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357298"/>
            <a:ext cx="5078801" cy="42402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08.122\IMG_12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450624" y="3723280"/>
            <a:ext cx="3327402" cy="2942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ds04.infourok.ru/uploads/ex/0d3a/00167b69-7a4d1efb/img13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0800000"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Литературные чтения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C:\Users\Admin\AppData\Local\Temp\Rar$DI07.070\IMG_1149.jpg"/>
          <p:cNvPicPr>
            <a:picLocks noGrp="1"/>
          </p:cNvPicPr>
          <p:nvPr>
            <p:ph idx="1"/>
          </p:nvPr>
        </p:nvPicPr>
        <p:blipFill>
          <a:blip r:embed="rId3" cstate="print"/>
          <a:srcRect l="28253" t="5652"/>
          <a:stretch>
            <a:fillRect/>
          </a:stretch>
        </p:blipFill>
        <p:spPr bwMode="auto">
          <a:xfrm rot="5400000">
            <a:off x="184090" y="1601804"/>
            <a:ext cx="3632284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Admin\AppData\Local\Temp\Rar$DI03.514\FEAE773B-4DBA-463B-ADD4-B958E2566CF6.jpeg"/>
          <p:cNvPicPr/>
          <p:nvPr/>
        </p:nvPicPr>
        <p:blipFill>
          <a:blip r:embed="rId4"/>
          <a:srcRect l="12720" t="1779" r="5505" b="1779"/>
          <a:stretch>
            <a:fillRect/>
          </a:stretch>
        </p:blipFill>
        <p:spPr bwMode="auto">
          <a:xfrm>
            <a:off x="4214810" y="3643314"/>
            <a:ext cx="4000528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Documents\кос 4.jpg"/>
          <p:cNvPicPr/>
          <p:nvPr/>
        </p:nvPicPr>
        <p:blipFill>
          <a:blip r:embed="rId5" cstate="print"/>
          <a:srcRect t="-2858" r="19231"/>
          <a:stretch>
            <a:fillRect/>
          </a:stretch>
        </p:blipFill>
        <p:spPr bwMode="auto">
          <a:xfrm rot="5400000">
            <a:off x="5679289" y="392885"/>
            <a:ext cx="3286148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oloresdelser.files.wordpress.com/2011/10/ytuuv7bm580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Самостоятельная деятельность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C:\Users\Admin\Documents\кос 3.jpg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214422"/>
            <a:ext cx="2786082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Admin\Downloads\IMG_1195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6072166" y="1714488"/>
            <a:ext cx="3429024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Admin\Documents\космос.jpg"/>
          <p:cNvPicPr>
            <a:picLocks noChangeAspect="1" noChangeArrowheads="1"/>
          </p:cNvPicPr>
          <p:nvPr/>
        </p:nvPicPr>
        <p:blipFill>
          <a:blip r:embed="rId5" cstate="print"/>
          <a:srcRect l="1515" t="1009" r="16666" b="16162"/>
          <a:stretch>
            <a:fillRect/>
          </a:stretch>
        </p:blipFill>
        <p:spPr bwMode="auto">
          <a:xfrm rot="5400000">
            <a:off x="2786061" y="3214675"/>
            <a:ext cx="3857629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Temp\Rar$DI04.764\fe342ae4-a878-47f2-b958-027100bc3802.JPG"/>
          <p:cNvPicPr/>
          <p:nvPr/>
        </p:nvPicPr>
        <p:blipFill>
          <a:blip r:embed="rId6"/>
          <a:srcRect l="27579" r="12411" b="17083"/>
          <a:stretch>
            <a:fillRect/>
          </a:stretch>
        </p:blipFill>
        <p:spPr bwMode="auto">
          <a:xfrm>
            <a:off x="3571868" y="1214422"/>
            <a:ext cx="2282488" cy="277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https://w-dog.ru/wallpapers/3/2/466922779864127/art-kosmos-galaktika-zvezdy-spiral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85926"/>
            <a:ext cx="8858280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«Четвёртый лишний»</a:t>
            </a:r>
            <a:endParaRPr lang="ru-RU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Марс" descr="https://quantizedmagazine.files.wordpress.com/2012/06/mars.gif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714620"/>
            <a:ext cx="178595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атурн" descr="https://avatanplus.com/files/resources/original/59b3c697800d215e663fbfe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643182"/>
            <a:ext cx="3162312" cy="1739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Земля" descr="https://yt3.ggpht.com/a/AATXAJz-LHXmD47hMqrmLmrRioCePnieXnfYjrgsJkh_=s900-c-k-c0xffffffff-no-rj-mo"/>
          <p:cNvPicPr/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542116" y="2500306"/>
            <a:ext cx="2601884" cy="26018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Луна" descr="https://avatanplus.com/files/resources/original/5772c4e45985015598511c0f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2928934"/>
            <a:ext cx="1317302" cy="1364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«Найди   пару»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https://im0-tub-ru.yandex.net/i?id=2f59017cfc53d94bc8879105fc7db975&amp;n=13"/>
          <p:cNvPicPr>
            <a:picLocks noGrp="1"/>
          </p:cNvPicPr>
          <p:nvPr>
            <p:ph idx="1"/>
          </p:nvPr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214282" y="428604"/>
            <a:ext cx="2143140" cy="2071702"/>
          </a:xfrm>
          <a:prstGeom prst="rect">
            <a:avLst/>
          </a:prstGeom>
          <a:ln w="1270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Рисунок 4" descr="https://im0-tub-ru.yandex.net/i?id=2f59017cfc53d94bc8879105fc7db975&amp;n=13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 rot="18427805">
            <a:off x="6445516" y="2665139"/>
            <a:ext cx="22479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w7.pngwing.com/pngs/645/453/png-transparent-oxfordshire-neo-crossfit-pre-school-rocket-child-rockets-child-spacecraft-orange.png"/>
          <p:cNvPicPr/>
          <p:nvPr/>
        </p:nvPicPr>
        <p:blipFill>
          <a:blip r:embed="rId3"/>
          <a:srcRect l="20254" r="2483" b="33866"/>
          <a:stretch>
            <a:fillRect/>
          </a:stretch>
        </p:blipFill>
        <p:spPr bwMode="auto">
          <a:xfrm>
            <a:off x="1285852" y="3000372"/>
            <a:ext cx="221457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bumper-stickers.ru/46250-thickbox_default/kosmicheskaja-raketa.jpg"/>
          <p:cNvPicPr/>
          <p:nvPr/>
        </p:nvPicPr>
        <p:blipFill>
          <a:blip r:embed="rId4">
            <a:lum bright="10000"/>
          </a:blip>
          <a:srcRect l="24161" t="-1566" r="23043"/>
          <a:stretch>
            <a:fillRect/>
          </a:stretch>
        </p:blipFill>
        <p:spPr bwMode="auto">
          <a:xfrm rot="5400000">
            <a:off x="4268808" y="446044"/>
            <a:ext cx="166364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img2.freepng.ru/20181212/zgw/kisspng-clip-art-rocket-illustration-cartoon-image-clipart-rocket-blasting-off-ourclipart-5c10fa3f8b42e6.2171891315446165115704.jpg"/>
          <p:cNvPicPr/>
          <p:nvPr/>
        </p:nvPicPr>
        <p:blipFill>
          <a:blip r:embed="rId5">
            <a:lum bright="10000"/>
          </a:blip>
          <a:srcRect l="26617" t="-3422"/>
          <a:stretch>
            <a:fillRect/>
          </a:stretch>
        </p:blipFill>
        <p:spPr bwMode="auto">
          <a:xfrm>
            <a:off x="3071802" y="4929198"/>
            <a:ext cx="2916868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s://cosmopay.cc/assets/img/rocketsh.png"/>
          <p:cNvPicPr/>
          <p:nvPr/>
        </p:nvPicPr>
        <p:blipFill>
          <a:blip r:embed="rId6" cstate="print"/>
          <a:srcRect r="11538" b="9744"/>
          <a:stretch>
            <a:fillRect/>
          </a:stretch>
        </p:blipFill>
        <p:spPr bwMode="auto">
          <a:xfrm>
            <a:off x="4000496" y="2928934"/>
            <a:ext cx="235745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238" cy="65403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Лэпбук</a:t>
            </a:r>
            <a:r>
              <a:rPr lang="ru-R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«Космос»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C:\Users\Admin\AppData\Local\Temp\Rar$DI00.307\3B36B2FD-12C2-44FF-ACDB-46B5C9C92A82.jpeg"/>
          <p:cNvPicPr/>
          <p:nvPr/>
        </p:nvPicPr>
        <p:blipFill>
          <a:blip r:embed="rId3"/>
          <a:srcRect t="6975" r="7265" b="9802"/>
          <a:stretch>
            <a:fillRect/>
          </a:stretch>
        </p:blipFill>
        <p:spPr bwMode="auto">
          <a:xfrm>
            <a:off x="500034" y="3714752"/>
            <a:ext cx="2506345" cy="29988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C:\Users\Admin\AppData\Local\Temp\Rar$DI20.566\DC3F80E9-547C-4335-9370-A62E991333F2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 l="895" t="18309" r="6506" b="15398"/>
          <a:stretch>
            <a:fillRect/>
          </a:stretch>
        </p:blipFill>
        <p:spPr bwMode="auto">
          <a:xfrm>
            <a:off x="1285852" y="642918"/>
            <a:ext cx="3143272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AppData\Local\Temp\Rar$DI23.623\FE292C0C-8BA8-4F27-8647-AA9F32605EC7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5"/>
          <a:srcRect l="5307" t="2358" r="16863"/>
          <a:stretch>
            <a:fillRect/>
          </a:stretch>
        </p:blipFill>
        <p:spPr bwMode="auto">
          <a:xfrm>
            <a:off x="5429256" y="214290"/>
            <a:ext cx="3143272" cy="2957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00.620\92c17809-c6b1-49b9-911a-2187ceb2a9e1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3429000"/>
            <a:ext cx="3949700" cy="295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4342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Работа с родителями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14554"/>
            <a:ext cx="4038600" cy="3911609"/>
          </a:xfrm>
        </p:spPr>
        <p:txBody>
          <a:bodyPr/>
          <a:lstStyle/>
          <a:p>
            <a:pPr algn="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Папка – </a:t>
            </a:r>
          </a:p>
          <a:p>
            <a:pPr algn="r">
              <a:buNone/>
            </a:pPr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передвижка</a:t>
            </a:r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Admin\Downloads\image-22-05-21-10-59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143380"/>
            <a:ext cx="4038600" cy="2120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Содержимое 3"/>
          <p:cNvSpPr txBox="1">
            <a:spLocks/>
          </p:cNvSpPr>
          <p:nvPr/>
        </p:nvSpPr>
        <p:spPr>
          <a:xfrm>
            <a:off x="714348" y="1357298"/>
            <a:ext cx="3929090" cy="55007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Задания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ru-RU" sz="2800" dirty="0" smtClean="0"/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Информирование через </a:t>
            </a:r>
            <a:r>
              <a:rPr lang="en-US" sz="2800" i="1" dirty="0" err="1" smtClean="0">
                <a:solidFill>
                  <a:schemeClr val="tx2">
                    <a:lumMod val="75000"/>
                  </a:schemeClr>
                </a:solidFill>
              </a:rPr>
              <a:t>WhatsApp</a:t>
            </a:r>
            <a:r>
              <a:rPr kumimoji="0" lang="ru-RU" sz="2800" b="0" i="1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7" name="Picture 3" descr="C:\Users\Admin\Downloads\image-22-05-21-07-4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1928802"/>
            <a:ext cx="1857370" cy="3301991"/>
          </a:xfrm>
          <a:prstGeom prst="rect">
            <a:avLst/>
          </a:prstGeom>
          <a:noFill/>
        </p:spPr>
      </p:pic>
      <p:pic>
        <p:nvPicPr>
          <p:cNvPr id="7" name="Рисунок 6" descr="C:\Users\Admin\Downloads\image-24-05-21-12-58.jpe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16200000">
            <a:off x="3233721" y="481000"/>
            <a:ext cx="2390775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Admin\AppData\Local\Temp\Rar$DI00.537\IMG_108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2229637" y="3913975"/>
            <a:ext cx="2184395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Downloads\image-25-05-21-01-21.jpeg"/>
          <p:cNvPicPr/>
          <p:nvPr/>
        </p:nvPicPr>
        <p:blipFill>
          <a:blip r:embed="rId7"/>
          <a:srcRect t="16060" r="3872" b="18071"/>
          <a:stretch>
            <a:fillRect/>
          </a:stretch>
        </p:blipFill>
        <p:spPr bwMode="auto">
          <a:xfrm>
            <a:off x="6143636" y="0"/>
            <a:ext cx="237237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ds04.infourok.ru/uploads/ex/0d3a/00167b69-7a4d1efb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572140"/>
            <a:ext cx="8229600" cy="857256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Солнечная система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Admin\AppData\Local\Temp\Rar$DI00.823\01f6d01a-d21d-46d3-94bc-5962b6e29032.JPG"/>
          <p:cNvPicPr>
            <a:picLocks noGrp="1"/>
          </p:cNvPicPr>
          <p:nvPr>
            <p:ph sz="half" idx="2"/>
          </p:nvPr>
        </p:nvPicPr>
        <p:blipFill>
          <a:blip r:embed="rId3"/>
          <a:srcRect r="11210" b="-3824"/>
          <a:stretch>
            <a:fillRect/>
          </a:stretch>
        </p:blipFill>
        <p:spPr bwMode="auto">
          <a:xfrm>
            <a:off x="785786" y="2428868"/>
            <a:ext cx="314327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Admin\AppData\Local\Temp\Rar$DI02.804\IMG_1137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t="24508" r="-5485"/>
          <a:stretch>
            <a:fillRect/>
          </a:stretch>
        </p:blipFill>
        <p:spPr bwMode="auto">
          <a:xfrm>
            <a:off x="4975988" y="2714620"/>
            <a:ext cx="4168012" cy="2982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AppData\Local\Temp\Rar$DI05.709\dead1342-c023-4070-9ce9-20bf048f5cf6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28604"/>
            <a:ext cx="3714776" cy="26571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ds04.infourok.ru/uploads/ex/0d3a/00167b69-7a4d1efb/img1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</a:rPr>
              <a:t>Итоговое мероприятие </a:t>
            </a:r>
            <a:endParaRPr lang="ru-RU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57298"/>
            <a:ext cx="4040188" cy="714380"/>
          </a:xfr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Коллаж «60 лет в космосе!»</a:t>
            </a:r>
            <a:endParaRPr lang="ru-RU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Admin\AppData\Local\Temp\Rar$DI00.135\475A078A-AF6E-4C30-BDBA-9BF25652532E.jpeg"/>
          <p:cNvPicPr>
            <a:picLocks noGrp="1"/>
          </p:cNvPicPr>
          <p:nvPr>
            <p:ph sz="half" idx="2"/>
          </p:nvPr>
        </p:nvPicPr>
        <p:blipFill>
          <a:blip r:embed="rId3"/>
          <a:srcRect l="-7232" t="9040" r="-8479" b="9602"/>
          <a:stretch>
            <a:fillRect/>
          </a:stretch>
        </p:blipFill>
        <p:spPr bwMode="auto">
          <a:xfrm>
            <a:off x="4643438" y="1142984"/>
            <a:ext cx="3429024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Admin\AppData\Local\Temp\Rar$DI01.409\5900D164-743A-440C-9E9F-0C5D6EFFD9AF.jpeg"/>
          <p:cNvPicPr>
            <a:picLocks noGrp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643314"/>
            <a:ext cx="4041775" cy="3031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AppData\Local\Temp\Rar$DI06.542\C9D05DE1-604B-4E60-89DD-2032078CFC02.jpeg"/>
          <p:cNvPicPr/>
          <p:nvPr/>
        </p:nvPicPr>
        <p:blipFill>
          <a:blip r:embed="rId5"/>
          <a:srcRect r="7145" b="-1635"/>
          <a:stretch>
            <a:fillRect/>
          </a:stretch>
        </p:blipFill>
        <p:spPr bwMode="auto">
          <a:xfrm>
            <a:off x="571472" y="2214554"/>
            <a:ext cx="385765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71472" y="0"/>
          <a:ext cx="8186766" cy="6444337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27390"/>
                <a:gridCol w="5159376"/>
              </a:tblGrid>
              <a:tr h="1425336">
                <a:tc>
                  <a:txBody>
                    <a:bodyPr/>
                    <a:lstStyle/>
                    <a:p>
                      <a:endParaRPr lang="ru-RU" sz="2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проекта</a:t>
                      </a:r>
                    </a:p>
                    <a:p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8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«Первый космический полёт»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75060">
                <a:tc>
                  <a:txBody>
                    <a:bodyPr/>
                    <a:lstStyle/>
                    <a:p>
                      <a:endParaRPr lang="ru-RU" sz="2400" kern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24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проекта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26695" algn="ctr"/>
                      <a:endParaRPr lang="ru-RU" sz="2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indent="226695"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Информационно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2400" dirty="0" err="1">
                          <a:latin typeface="Times New Roman" pitchFamily="18" charset="0"/>
                          <a:cs typeface="Times New Roman" pitchFamily="18" charset="0"/>
                        </a:rPr>
                        <a:t>практико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– ориентированный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</a:p>
                    <a:p>
                      <a:pPr indent="226695"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подгрупповой</a:t>
                      </a:r>
                    </a:p>
                    <a:p>
                      <a:pPr indent="226695" algn="ctr"/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  <a:tr h="13893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Сроки </a:t>
                      </a:r>
                      <a:r>
                        <a:rPr lang="ru-RU" sz="2800" dirty="0">
                          <a:latin typeface="Times New Roman" pitchFamily="18" charset="0"/>
                          <a:cs typeface="Times New Roman" pitchFamily="18" charset="0"/>
                        </a:rPr>
                        <a:t>реализации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ru-RU" sz="28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Краткосрочный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  <a:tr h="1718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28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Участники 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76300" algn="l"/>
                        </a:tabLst>
                      </a:pPr>
                      <a:r>
                        <a:rPr lang="ru-RU" sz="2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Старшая подгруппа группы коррекции № 2, их родители, воспитатель Корякина О.Н.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coloresdelser.files.wordpress.com/2011/10/ytuuv7bm580.jp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214282" y="214290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Продукты проекта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игры: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«Парные картинки»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«Планеты»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«Мемо»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«Солнечная система» и др.</a:t>
            </a:r>
          </a:p>
          <a:p>
            <a:pPr>
              <a:buNone/>
            </a:pPr>
            <a:endParaRPr lang="ru-RU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Лэпбук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«Космос»</a:t>
            </a:r>
          </a:p>
          <a:p>
            <a:pPr>
              <a:buNone/>
            </a:pP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Аэрбол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«Ракета»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Модель «Ракета»</a:t>
            </a:r>
          </a:p>
          <a:p>
            <a:pPr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Макет «Ракета» для творческой игры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Downloads\4C1DFF1C-6EA9-42E4-ABEB-507CDD9BFF3F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500430" y="3571876"/>
            <a:ext cx="4268662" cy="2993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Admin\Downloads\402F0E00-110D-4C19-B1F3-501B996C7E85.jpeg"/>
          <p:cNvPicPr>
            <a:picLocks noChangeAspect="1" noChangeArrowheads="1"/>
          </p:cNvPicPr>
          <p:nvPr/>
        </p:nvPicPr>
        <p:blipFill>
          <a:blip r:embed="rId4"/>
          <a:srcRect l="3984" t="5478" r="14342" b="12350"/>
          <a:stretch>
            <a:fillRect/>
          </a:stretch>
        </p:blipFill>
        <p:spPr bwMode="auto">
          <a:xfrm>
            <a:off x="5715008" y="357166"/>
            <a:ext cx="2928958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s://general-family.ru/netcat_files/13635/14653/700_nw_40.jpg"/>
          <p:cNvPicPr/>
          <p:nvPr/>
        </p:nvPicPr>
        <p:blipFill>
          <a:blip r:embed="rId5"/>
          <a:srcRect l="7536" t="15705" r="17948" b="15064"/>
          <a:stretch>
            <a:fillRect/>
          </a:stretch>
        </p:blipFill>
        <p:spPr bwMode="auto">
          <a:xfrm>
            <a:off x="3500430" y="1357298"/>
            <a:ext cx="2252660" cy="206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im0-tub-ru.yandex.net/i?id=160700dba9af38d49421e5002a0c77a6-l&amp;n=13"/>
          <p:cNvPicPr/>
          <p:nvPr/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57158" y="285728"/>
            <a:ext cx="8572559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Юрий Алексеевич Гагарин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 космической ракете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 название «Восток»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Он первым на планете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Подняться к звёздам смог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Поёт об этом песни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Весенняя капель: 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Навеки будут вместе </a:t>
            </a:r>
          </a:p>
          <a:p>
            <a:pPr algn="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Гагарин и апрель.</a:t>
            </a:r>
          </a:p>
          <a:p>
            <a:pPr algn="ctr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Автор: Владимир Степанов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«Познавательное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«Социально – коммуникативное развитие»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«Художественно – эстетическое развитие»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ормирование у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старших дошкольников представлений о значение праздника День космонавтики, о космическом пространстве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Задачи: (для воспитателя)</a:t>
            </a:r>
            <a:endParaRPr lang="ru-RU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Blip>
                <a:blip r:embed="rId2"/>
              </a:buBlip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создать условия для расширения представлений детей о  празднике День космонавтике, о космосе; </a:t>
            </a:r>
          </a:p>
          <a:p>
            <a:pPr lvl="0">
              <a:buBlip>
                <a:blip r:embed="rId2"/>
              </a:buBlip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обогащение предметно – пространственной среды;</a:t>
            </a:r>
          </a:p>
          <a:p>
            <a:pPr lvl="0">
              <a:buBlip>
                <a:blip r:embed="rId2"/>
              </a:buBlip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создать условия для самостоятельной и совместной со взрослыми деятельности детей в рамках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реализуемого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проекта.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im0-tub-ru.yandex.net/i?id=160700dba9af38d49421e5002a0c77a6-l&amp;n=13"/>
          <p:cNvPicPr>
            <a:picLocks noGrp="1"/>
          </p:cNvPicPr>
          <p:nvPr>
            <p:ph idx="1"/>
          </p:nvPr>
        </p:nvPicPr>
        <p:blipFill>
          <a:blip r:embed="rId2">
            <a:lum bright="30000"/>
          </a:blip>
          <a:srcRect/>
          <a:stretch>
            <a:fillRect/>
          </a:stretch>
        </p:blipFill>
        <p:spPr bwMode="auto">
          <a:xfrm>
            <a:off x="357158" y="285728"/>
            <a:ext cx="8501121" cy="628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i="1" dirty="0" smtClean="0">
                <a:solidFill>
                  <a:srgbClr val="002060"/>
                </a:solidFill>
              </a:rPr>
              <a:t>Ожидаемые результаты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071678"/>
            <a:ext cx="650084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Blip>
                <a:blip r:embed="rId3"/>
              </a:buBlip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усвоены детьми знания о первом космическом полёте,</a:t>
            </a:r>
          </a:p>
          <a:p>
            <a:pPr lvl="0" algn="r">
              <a:buBlip>
                <a:blip r:embed="rId3"/>
              </a:buBlip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сформированы представления о космосе,</a:t>
            </a:r>
          </a:p>
          <a:p>
            <a:pPr lvl="0" algn="r">
              <a:buBlip>
                <a:blip r:embed="rId3"/>
              </a:buBlip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повышена коммуникативная компетенция,</a:t>
            </a:r>
          </a:p>
          <a:p>
            <a:pPr algn="r">
              <a:buBlip>
                <a:blip r:embed="rId3"/>
              </a:buBlip>
            </a:pP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сформированы нравственно-патриотические чувства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ttps://coloresdelser.files.wordpress.com/2011/10/ytuuv7bm580.jpg"/>
          <p:cNvPicPr/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Акция   Я_ГАГАРИН</a:t>
            </a:r>
            <a:endParaRPr lang="ru-RU" dirty="0"/>
          </a:p>
        </p:txBody>
      </p:sp>
      <p:pic>
        <p:nvPicPr>
          <p:cNvPr id="5" name="Содержимое 4" descr="C:\Users\Admin\Documents\гагарин 1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C:\Users\Admin\Documents\гагарин.jpg"/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89601" y="1600200"/>
            <a:ext cx="315579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Первый полёт в космос 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апреля 1961год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https://pbs.twimg.com/media/Dak1k2qW4AE0NY4.jpg"/>
          <p:cNvPicPr>
            <a:picLocks noGrp="1"/>
          </p:cNvPicPr>
          <p:nvPr>
            <p:ph sz="half" idx="2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57158" y="1357298"/>
            <a:ext cx="45720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Содержимое 7" descr="https://ds03.infourok.ru/uploads/ex/09c4/00028e4b-51fd2237/img2.jpg"/>
          <p:cNvPicPr>
            <a:picLocks noGrp="1"/>
          </p:cNvPicPr>
          <p:nvPr>
            <p:ph sz="quarter" idx="4"/>
          </p:nvPr>
        </p:nvPicPr>
        <p:blipFill>
          <a:blip r:embed="rId3"/>
          <a:srcRect l="44230"/>
          <a:stretch>
            <a:fillRect/>
          </a:stretch>
        </p:blipFill>
        <p:spPr bwMode="auto">
          <a:xfrm>
            <a:off x="5214942" y="2143116"/>
            <a:ext cx="3071834" cy="39290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coloresdelser.files.wordpress.com/2011/10/ytuuv7bm58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929718" cy="6715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Гагарин Юрий Алексеевич</a:t>
            </a:r>
            <a:endParaRPr lang="ru-RU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Admin\Documents\кос 4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1627" y="3233096"/>
            <a:ext cx="3321346" cy="2855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Admin\Documents\кос5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3825962"/>
            <a:ext cx="4041775" cy="30320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AppData\Local\Temp\Rar$DI06.918\D90E4AF2-8E8F-4BFC-B36D-0A28D13AE293.jpeg"/>
          <p:cNvPicPr/>
          <p:nvPr/>
        </p:nvPicPr>
        <p:blipFill>
          <a:blip r:embed="rId5"/>
          <a:srcRect t="25758" r="-2440"/>
          <a:stretch>
            <a:fillRect/>
          </a:stretch>
        </p:blipFill>
        <p:spPr bwMode="auto">
          <a:xfrm>
            <a:off x="3643306" y="1214422"/>
            <a:ext cx="3000396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coloresdelser.files.wordpress.com/2011/10/ytuuv7bm580.jpg"/>
          <p:cNvPicPr/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142845" y="0"/>
            <a:ext cx="900115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Графические упражнения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3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Куда летит ракета ?</a:t>
            </a:r>
            <a:endParaRPr lang="ru-RU" sz="32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C:\Users\Admin\Documents\кос 2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-36560" y="2465396"/>
            <a:ext cx="3214712" cy="2570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C:\Users\Admin\Documents\кос игра.jpg"/>
          <p:cNvPicPr>
            <a:picLocks noGrp="1"/>
          </p:cNvPicPr>
          <p:nvPr>
            <p:ph sz="quarter" idx="4"/>
          </p:nvPr>
        </p:nvPicPr>
        <p:blipFill>
          <a:blip r:embed="rId4" cstate="print"/>
          <a:srcRect l="2047" t="12595" r="1733" b="11471"/>
          <a:stretch>
            <a:fillRect/>
          </a:stretch>
        </p:blipFill>
        <p:spPr bwMode="auto">
          <a:xfrm rot="5400000">
            <a:off x="2607454" y="3536158"/>
            <a:ext cx="3357586" cy="30003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Admin\AppData\Local\Temp\Rar$DI00.793\IMG_11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4936736" y="1921256"/>
            <a:ext cx="4225913" cy="2955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Admin\AppData\Local\Temp\Rar$DI04.523\IMG_1094.jpg"/>
          <p:cNvPicPr/>
          <p:nvPr/>
        </p:nvPicPr>
        <p:blipFill>
          <a:blip r:embed="rId2" cstate="print"/>
          <a:srcRect t="15947" r="-508"/>
          <a:stretch>
            <a:fillRect/>
          </a:stretch>
        </p:blipFill>
        <p:spPr bwMode="auto">
          <a:xfrm>
            <a:off x="5929290" y="928670"/>
            <a:ext cx="3214710" cy="285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НОД ручной труд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Тема: </a:t>
            </a:r>
            <a:r>
              <a:rPr lang="ru-RU" i="1" dirty="0" smtClean="0">
                <a:solidFill>
                  <a:srgbClr val="002060"/>
                </a:solidFill>
              </a:rPr>
              <a:t>«Ракета»</a:t>
            </a:r>
            <a:endParaRPr lang="ru-RU" i="1" dirty="0">
              <a:solidFill>
                <a:srgbClr val="002060"/>
              </a:solidFill>
            </a:endParaRPr>
          </a:p>
        </p:txBody>
      </p:sp>
      <p:pic>
        <p:nvPicPr>
          <p:cNvPr id="5" name="Содержимое 4" descr="C:\Users\Admin\AppData\Local\Temp\Rar$DI07.823\IMG_1108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3143248"/>
            <a:ext cx="4038600" cy="3029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Admin\AppData\Local\Temp\Rar$DI00.714\IMG_1133.jpg"/>
          <p:cNvPicPr/>
          <p:nvPr/>
        </p:nvPicPr>
        <p:blipFill>
          <a:blip r:embed="rId4" cstate="print"/>
          <a:srcRect l="16328" t="1897" r="22341" b="-4517"/>
          <a:stretch>
            <a:fillRect/>
          </a:stretch>
        </p:blipFill>
        <p:spPr bwMode="auto">
          <a:xfrm rot="5400000">
            <a:off x="964392" y="3178956"/>
            <a:ext cx="2857496" cy="37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C:\Users\Admin\AppData\Local\Temp\Rar$DI00.537\IMG_1088.jpg"/>
          <p:cNvPicPr>
            <a:picLocks noGrp="1"/>
          </p:cNvPicPr>
          <p:nvPr>
            <p:ph sz="half" idx="1"/>
          </p:nvPr>
        </p:nvPicPr>
        <p:blipFill>
          <a:blip r:embed="rId5" cstate="print"/>
          <a:srcRect t="11288" r="7422" b="8449"/>
          <a:stretch>
            <a:fillRect/>
          </a:stretch>
        </p:blipFill>
        <p:spPr bwMode="auto">
          <a:xfrm rot="5400000">
            <a:off x="-32" y="1285860"/>
            <a:ext cx="3143272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813</TotalTime>
  <Words>243</Words>
  <Application>Microsoft Office PowerPoint</Application>
  <PresentationFormat>Экран (4:3)</PresentationFormat>
  <Paragraphs>89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ПРОЕКТ </vt:lpstr>
      <vt:lpstr>Слайд 2</vt:lpstr>
      <vt:lpstr>«Познавательное развитие»  «Социально – коммуникативное развитие» «Художественно – эстетическое развитие»</vt:lpstr>
      <vt:lpstr>Ожидаемые результаты </vt:lpstr>
      <vt:lpstr>Акция   Я_ГАГАРИН</vt:lpstr>
      <vt:lpstr>Первый полёт в космос </vt:lpstr>
      <vt:lpstr>Гагарин Юрий Алексеевич</vt:lpstr>
      <vt:lpstr>Графические упражнения</vt:lpstr>
      <vt:lpstr>НОД ручной труд  Тема: «Ракета»</vt:lpstr>
      <vt:lpstr>НОД аппликация Тема: «Космос»</vt:lpstr>
      <vt:lpstr>Выставка книг  «Таинственный космос»</vt:lpstr>
      <vt:lpstr>Литературные чтения</vt:lpstr>
      <vt:lpstr>Самостоятельная деятельность</vt:lpstr>
      <vt:lpstr>«Четвёртый лишний»</vt:lpstr>
      <vt:lpstr>«Найди   пару»</vt:lpstr>
      <vt:lpstr>Лэпбук «Космос» </vt:lpstr>
      <vt:lpstr>Работа с родителями</vt:lpstr>
      <vt:lpstr>Солнечная система</vt:lpstr>
      <vt:lpstr>Итоговое мероприятие </vt:lpstr>
      <vt:lpstr>Продукты проекта</vt:lpstr>
      <vt:lpstr>Юрий Алексеевич Гагарин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«Первый космический полёт»</dc:title>
  <dc:creator>Admin</dc:creator>
  <cp:lastModifiedBy>Admin</cp:lastModifiedBy>
  <cp:revision>74</cp:revision>
  <dcterms:created xsi:type="dcterms:W3CDTF">2021-05-06T15:45:07Z</dcterms:created>
  <dcterms:modified xsi:type="dcterms:W3CDTF">2021-05-25T14:46:01Z</dcterms:modified>
</cp:coreProperties>
</file>