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6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ED69555-EE48-4B19-812B-4E1068DBF976}"/>
              </a:ext>
            </a:extLst>
          </p:cNvPr>
          <p:cNvSpPr/>
          <p:nvPr/>
        </p:nvSpPr>
        <p:spPr>
          <a:xfrm>
            <a:off x="7573754" y="0"/>
            <a:ext cx="4618246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57">
            <a:extLst>
              <a:ext uri="{FF2B5EF4-FFF2-40B4-BE49-F238E27FC236}">
                <a16:creationId xmlns:a16="http://schemas.microsoft.com/office/drawing/2014/main" xmlns="" id="{57AEB73D-F521-4B19-820F-12DB6BCC8406}"/>
              </a:ext>
            </a:extLst>
          </p:cNvPr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88" y="863068"/>
            <a:ext cx="6007691" cy="4985916"/>
          </a:xfrm>
        </p:spPr>
        <p:txBody>
          <a:bodyPr anchor="ctr">
            <a:noAutofit/>
          </a:bodyPr>
          <a:lstStyle>
            <a:lvl1pPr algn="l">
              <a:lnSpc>
                <a:spcPct val="125000"/>
              </a:lnSpc>
              <a:defRPr sz="6000" b="0" cap="all" spc="15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7352" y="863068"/>
            <a:ext cx="3351729" cy="5120069"/>
          </a:xfrm>
        </p:spPr>
        <p:txBody>
          <a:bodyPr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0" cap="none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B72EEBA-3A5D-41CE-8465-A45A0F65674E}"/>
              </a:ext>
            </a:extLst>
          </p:cNvPr>
          <p:cNvSpPr/>
          <p:nvPr/>
        </p:nvSpPr>
        <p:spPr>
          <a:xfrm rot="5400000">
            <a:off x="410121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xmlns="" id="{79F4CF2F-CDFA-4A37-837C-819D5238EA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197353" y="6309360"/>
            <a:ext cx="2151134" cy="457200"/>
          </a:xfrm>
        </p:spPr>
        <p:txBody>
          <a:bodyPr/>
          <a:lstStyle/>
          <a:p>
            <a:pPr algn="l"/>
            <a:fld id="{0DCFB061-4267-4D9F-8017-6F550D3068DF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xmlns="" id="{CFECE62A-61A4-407D-8F0B-D459CD977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55388" y="6309360"/>
            <a:ext cx="6007691" cy="457200"/>
          </a:xfrm>
        </p:spPr>
        <p:txBody>
          <a:bodyPr/>
          <a:lstStyle>
            <a:lvl1pPr algn="r">
              <a:defRPr/>
            </a:lvl1pPr>
          </a:lstStyle>
          <a:p>
            <a:pPr algn="l"/>
            <a:endParaRPr lang="en-US" dirty="0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xmlns="" id="{99FE60A9-FE2A-451F-9244-60FCE7FE9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655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1BC61-5547-4A60-8DA1-6699760D9972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955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24B9D1C6-60D0-4CD1-8F31-F912522EB041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AEF9944-A4F6-4C59-AEBD-678D6480B8EA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 title="Rule Line">
            <a:extLst>
              <a:ext uri="{FF2B5EF4-FFF2-40B4-BE49-F238E27FC236}">
                <a16:creationId xmlns:a16="http://schemas.microsoft.com/office/drawing/2014/main" xmlns="" id="{A1005B08-D2D4-455C-AA62-1200E43E7AF9}"/>
              </a:ext>
            </a:extLst>
          </p:cNvPr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7399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4ED5C-5A53-433E-8A55-46F54CE81DA5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517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BFD12B6-57DE-4B63-A723-500B050FB7DD}"/>
              </a:ext>
            </a:extLst>
          </p:cNvPr>
          <p:cNvSpPr/>
          <p:nvPr/>
        </p:nvSpPr>
        <p:spPr>
          <a:xfrm>
            <a:off x="0" y="4215384"/>
            <a:ext cx="12192000" cy="2642616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316" y="1406284"/>
            <a:ext cx="10593694" cy="2597841"/>
          </a:xfrm>
        </p:spPr>
        <p:txBody>
          <a:bodyPr anchor="b">
            <a:normAutofit/>
          </a:bodyPr>
          <a:lstStyle>
            <a:lvl1pPr algn="ctr">
              <a:lnSpc>
                <a:spcPct val="125000"/>
              </a:lnSpc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18312" y="4527856"/>
            <a:ext cx="6559018" cy="1570245"/>
          </a:xfrm>
        </p:spPr>
        <p:txBody>
          <a:bodyPr anchor="t"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400" b="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F1E2E75-4758-4930-8024-39287C96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ABC0C-B6DF-45E9-B954-11C99AA62C3E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88B9949-402C-42C2-9A94-16590FC0C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039D83F6-DAF4-4876-AA41-F246EC970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1613A19-DDA2-44F6-9ED4-F87771C684B8}"/>
              </a:ext>
            </a:extLst>
          </p:cNvPr>
          <p:cNvSpPr/>
          <p:nvPr/>
        </p:nvSpPr>
        <p:spPr>
          <a:xfrm>
            <a:off x="0" y="4215384"/>
            <a:ext cx="1218895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7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376670" y="705114"/>
            <a:ext cx="6172412" cy="2403846"/>
          </a:xfrm>
        </p:spPr>
        <p:txBody>
          <a:bodyPr anchor="b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70" y="3749040"/>
            <a:ext cx="6172411" cy="2346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B71B9-2624-4F21-93EE-35A78B1A0DAD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CE6B9B5-A5D1-4099-B52B-78F39AB0AFCB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880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67" y="658999"/>
            <a:ext cx="6166422" cy="457200"/>
          </a:xfrm>
        </p:spPr>
        <p:txBody>
          <a:bodyPr anchor="b">
            <a:normAutofit/>
          </a:bodyPr>
          <a:lstStyle>
            <a:lvl1pPr marL="0" indent="0">
              <a:lnSpc>
                <a:spcPct val="130000"/>
              </a:lnSpc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76668" y="1116199"/>
            <a:ext cx="6166422" cy="20621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76668" y="3623098"/>
            <a:ext cx="6166421" cy="457200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lang="en-US" sz="1800" b="1" kern="1200" cap="all" spc="150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30000"/>
              </a:lnSpc>
              <a:spcBef>
                <a:spcPts val="930"/>
              </a:spcBef>
              <a:buFont typeface="Corbel" panose="020B0503020204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6670" y="4102370"/>
            <a:ext cx="6166419" cy="20665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37C2A-BE2E-4840-A907-3254E2916C96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xmlns="" id="{D26B370B-8381-431F-9492-0EA12051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DCA89085-2231-4A9C-B23C-B199A9DD26C5}"/>
              </a:ext>
            </a:extLst>
          </p:cNvPr>
          <p:cNvSpPr/>
          <p:nvPr/>
        </p:nvSpPr>
        <p:spPr>
          <a:xfrm rot="10800000">
            <a:off x="4693920" y="3396997"/>
            <a:ext cx="7498080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372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CD215-1C45-48A0-8534-39FFE8A7C95A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384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7CF41D3-C6B9-4E99-9321-87C4E2168F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63A0F-DEF3-4134-98D0-2E1276938A8B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5BC6EB-07B1-46AF-AC33-E998BC6AA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3E3A0C1-6562-4819-9E88-4C1378FD5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4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ACA29BA-0143-49FF-8608-DB1623D99537}"/>
              </a:ext>
            </a:extLst>
          </p:cNvPr>
          <p:cNvSpPr/>
          <p:nvPr/>
        </p:nvSpPr>
        <p:spPr>
          <a:xfrm>
            <a:off x="0" y="0"/>
            <a:ext cx="8248592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3015" y="640079"/>
            <a:ext cx="2796066" cy="2551751"/>
          </a:xfrm>
        </p:spPr>
        <p:txBody>
          <a:bodyPr anchor="b">
            <a:normAutofit/>
          </a:bodyPr>
          <a:lstStyle>
            <a:lvl1pPr algn="l">
              <a:lnSpc>
                <a:spcPct val="135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818" y="640078"/>
            <a:ext cx="6969693" cy="545592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753015" y="3223803"/>
            <a:ext cx="2796066" cy="2872197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010CF18-370D-4E80-AE4C-396FFDFCAE5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xmlns="" id="{C5EBFE9C-5A22-4462-9C51-E00C03F55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53015" y="6309360"/>
            <a:ext cx="1734207" cy="457200"/>
          </a:xfrm>
        </p:spPr>
        <p:txBody>
          <a:bodyPr/>
          <a:lstStyle>
            <a:lvl1pPr algn="l">
              <a:defRPr/>
            </a:lvl1pPr>
          </a:lstStyle>
          <a:p>
            <a:fld id="{61A2E4C8-2960-4ADD-862C-4D9643CB15AC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xmlns="" id="{2EBBFF2E-AA66-4B76-9139-CB000B5A4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8818" y="6309360"/>
            <a:ext cx="6993867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xmlns="" id="{A44F64C4-BF20-4F6B-B650-57C71C828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31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34996" y="640079"/>
            <a:ext cx="2714085" cy="2695903"/>
          </a:xfrm>
        </p:spPr>
        <p:txBody>
          <a:bodyPr anchor="b">
            <a:noAutofit/>
          </a:bodyPr>
          <a:lstStyle>
            <a:lvl1pPr algn="l"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248592" cy="6857999"/>
          </a:xfrm>
          <a:solidFill>
            <a:schemeClr val="bg2">
              <a:lumMod val="9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834996" y="3429000"/>
            <a:ext cx="2714085" cy="2508026"/>
          </a:xfrm>
        </p:spPr>
        <p:txBody>
          <a:bodyPr anchor="t">
            <a:normAutofit/>
          </a:bodyPr>
          <a:lstStyle>
            <a:lvl1pPr marL="0" indent="0">
              <a:spcBef>
                <a:spcPts val="1400"/>
              </a:spcBef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90949BC8-9ABF-49F6-851C-5DB0B86CA70D}"/>
              </a:ext>
            </a:extLst>
          </p:cNvPr>
          <p:cNvSpPr/>
          <p:nvPr/>
        </p:nvSpPr>
        <p:spPr>
          <a:xfrm rot="5400000">
            <a:off x="4851595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4E1EE21-E3FA-4D43-B224-C66495963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834997" y="6309360"/>
            <a:ext cx="1645920" cy="457200"/>
          </a:xfrm>
        </p:spPr>
        <p:txBody>
          <a:bodyPr/>
          <a:lstStyle/>
          <a:p>
            <a:fld id="{48BDEA15-09CD-4275-A8E0-385C965F48B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32D7F83-8993-4ED4-9F02-663CC0850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E3678B7-E511-4CE1-BEE5-89E959B9B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0080" y="6309360"/>
            <a:ext cx="4946592" cy="457200"/>
          </a:xfr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033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786F82F-1B47-46ED-8EAE-53EF71E59E9A}"/>
              </a:ext>
            </a:extLst>
          </p:cNvPr>
          <p:cNvSpPr/>
          <p:nvPr/>
        </p:nvSpPr>
        <p:spPr>
          <a:xfrm>
            <a:off x="4718302" y="0"/>
            <a:ext cx="7473698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2918" y="705113"/>
            <a:ext cx="3411973" cy="5197498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76671" y="705113"/>
            <a:ext cx="6172412" cy="5197497"/>
          </a:xfrm>
          <a:prstGeom prst="rect">
            <a:avLst/>
          </a:prstGeom>
        </p:spPr>
        <p:txBody>
          <a:bodyPr vert="horz" lIns="109728" tIns="109728" rIns="109728" bIns="9144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2917" y="6309360"/>
            <a:ext cx="3411973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4AF8082C-0922-4249-A612-B415F5231620}" type="datetime1">
              <a:rPr lang="en-US" smtClean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6670" y="6309360"/>
            <a:ext cx="4946592" cy="457200"/>
          </a:xfrm>
          <a:prstGeom prst="rect">
            <a:avLst/>
          </a:prstGeom>
        </p:spPr>
        <p:txBody>
          <a:bodyPr vert="horz" lIns="109728" tIns="109728" rIns="109728" bIns="91440" rtlCol="0" anchor="ctr"/>
          <a:lstStyle>
            <a:lvl1pPr algn="l">
              <a:defRPr sz="1200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9202" y="6309360"/>
            <a:ext cx="979879" cy="457200"/>
          </a:xfrm>
          <a:prstGeom prst="rect">
            <a:avLst/>
          </a:prstGeom>
        </p:spPr>
        <p:txBody>
          <a:bodyPr vert="horz" lIns="109728" tIns="109728" rIns="109728" bIns="91440" rtlCol="0" anchor="b"/>
          <a:lstStyle>
            <a:lvl1pPr algn="r">
              <a:defRPr sz="1600" b="1" spc="1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AEF9944-A4F6-4C59-AEBD-678D6480B8E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EF1BAF6F-6275-4646-9C59-331B29B9550F}"/>
              </a:ext>
            </a:extLst>
          </p:cNvPr>
          <p:cNvSpPr/>
          <p:nvPr/>
        </p:nvSpPr>
        <p:spPr>
          <a:xfrm rot="5400000">
            <a:off x="1257298" y="3396997"/>
            <a:ext cx="6858002" cy="640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08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44" r:id="rId6"/>
    <p:sldLayoutId id="2147483740" r:id="rId7"/>
    <p:sldLayoutId id="2147483741" r:id="rId8"/>
    <p:sldLayoutId id="2147483742" r:id="rId9"/>
    <p:sldLayoutId id="2147483743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150000"/>
        </a:lnSpc>
        <a:spcBef>
          <a:spcPct val="0"/>
        </a:spcBef>
        <a:buNone/>
        <a:defRPr sz="3600" b="1" kern="1200" spc="1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800" b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None/>
        <a:defRPr sz="16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-320040" algn="l" defTabSz="914400" rtl="0" eaLnBrk="1" latinLnBrk="0" hangingPunct="1">
        <a:lnSpc>
          <a:spcPct val="140000"/>
        </a:lnSpc>
        <a:spcBef>
          <a:spcPts val="930"/>
        </a:spcBef>
        <a:buFont typeface="Corbel" panose="020B0503020204020204" pitchFamily="34" charset="0"/>
        <a:buChar char="–"/>
        <a:defRPr sz="1400" i="1" kern="1200" spc="15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8">
            <a:extLst>
              <a:ext uri="{FF2B5EF4-FFF2-40B4-BE49-F238E27FC236}">
                <a16:creationId xmlns:a16="http://schemas.microsoft.com/office/drawing/2014/main" xmlns="" id="{F45F8234-3080-4C07-B575-B7954102988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>
            <a:extLst>
              <a:ext uri="{FF2B5EF4-FFF2-40B4-BE49-F238E27FC236}">
                <a16:creationId xmlns:a16="http://schemas.microsoft.com/office/drawing/2014/main" xmlns="" id="{0A9A97FF-3F1E-4DB7-A507-10DBB0C409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161" b="9570"/>
          <a:stretch/>
        </p:blipFill>
        <p:spPr>
          <a:xfrm>
            <a:off x="20" y="0"/>
            <a:ext cx="12191980" cy="6964017"/>
          </a:xfrm>
          <a:prstGeom prst="rect">
            <a:avLst/>
          </a:prstGeom>
        </p:spPr>
      </p:pic>
      <p:sp>
        <p:nvSpPr>
          <p:cNvPr id="18" name="Rectangle 10">
            <a:extLst>
              <a:ext uri="{FF2B5EF4-FFF2-40B4-BE49-F238E27FC236}">
                <a16:creationId xmlns:a16="http://schemas.microsoft.com/office/drawing/2014/main" xmlns="" id="{1B0E0466-9F2F-4C27-AE6F-953F891B00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2" y="1148464"/>
            <a:ext cx="4637567" cy="5019149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59B3DA5-DA7F-46C5-BF84-3B95A22EAD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278" y="1142647"/>
            <a:ext cx="4465291" cy="3351974"/>
          </a:xfrm>
        </p:spPr>
        <p:txBody>
          <a:bodyPr anchor="b">
            <a:normAutofit/>
          </a:bodyPr>
          <a:lstStyle/>
          <a:p>
            <a:pPr algn="ctr"/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 </a:t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4 комбинированного вида»</a:t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</a:t>
            </a: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фестиваля моделей военной техники, посвящённого 75-летию Победы в Великой Отечественной войне</a:t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  <a:br>
              <a:rPr lang="ru-RU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«Танк»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30D9A9AA-DBF7-4C3D-B60D-9673136191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56216" y="4331209"/>
            <a:ext cx="4692223" cy="1900411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</a:t>
            </a:r>
            <a:r>
              <a:rPr lang="ru-RU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Бадма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-Гаряева Арина (6 лет 5 мес.)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Коршунова И.И.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МДОУ </a:t>
            </a:r>
          </a:p>
          <a:p>
            <a:pPr algn="ctr">
              <a:lnSpc>
                <a:spcPct val="100000"/>
              </a:lnSpc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сад № 4 КВ»</a:t>
            </a:r>
          </a:p>
          <a:p>
            <a:pPr algn="ctr">
              <a:lnSpc>
                <a:spcPct val="100000"/>
              </a:lnSpc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31.08.2020г.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E4F2DCBC-B44F-4E3C-871F-87CC2B8BD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1232782" y="3396995"/>
            <a:ext cx="6858002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943065B8-2E07-4810-B74C-42FD04091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1084456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D529F17-FB87-4ECB-9485-C58500A1BA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6109423"/>
            <a:ext cx="4636008" cy="64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94CCDAAD-44FA-409A-9953-757D3AB5EA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99896" y="1442201"/>
            <a:ext cx="5761383" cy="43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843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03AFDA-0315-4604-8EA1-2945E7B86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Вырезаем круги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4954D9E6-7244-4104-8F52-229BDB34D3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73217" y="934799"/>
            <a:ext cx="4065932" cy="304944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24CFCA3-5863-44E9-AD13-D541729482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55353" y="3048519"/>
            <a:ext cx="4065931" cy="3049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214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9747CD-4E07-402B-A1CD-B48C66CFE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Режем по линиям  сгиба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FCD974-C781-4FCC-B311-DFC15AD583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184257" y="490425"/>
            <a:ext cx="3174931" cy="2381198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423EE03-225E-4B91-9CF1-8495501B937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6191" y="593932"/>
            <a:ext cx="2898913" cy="217418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DF95A5B-DCD0-400F-96B2-8293FF8009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64847" y="3986375"/>
            <a:ext cx="3174934" cy="23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74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F095658-8FFF-4C69-8CEF-BE62D71CE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Заготовки выполнены!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307F20F-AC7D-461E-8878-D7A088F04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1246155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828D0B-77A5-4A1A-8A1F-DF09C3C5E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926" y="731618"/>
            <a:ext cx="3411973" cy="5197498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клеем.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промазывает клеем-карандашом бумагу для </a:t>
            </a:r>
            <a:r>
              <a:rPr lang="ru-RU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обклеивания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коробок.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9E0E46F9-94FF-4FF9-BDBA-BC53056FB8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98248" y="774116"/>
            <a:ext cx="4158700" cy="3119025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DB56730-D38A-4F96-BA1E-A9DECFB83F1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67261" y="3275772"/>
            <a:ext cx="3730487" cy="279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39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60DE271-4E49-4B84-A386-34FD6C4AF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Обклеиваем коробки бумагой нужного размера, при этом оставляем не заклеенной боковую часть у большой коробки и нижнюю часть у коробки меньшего размера.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2D4E49F-65B3-48D9-BA86-1F0EB0D6C1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64968" y="707862"/>
            <a:ext cx="3598309" cy="269873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F4DCFF7-BE61-45B5-9D06-CFFA369E70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87902" y="724247"/>
            <a:ext cx="3729384" cy="279703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BC5965F2-5D59-4CAE-9E6B-C599EC1DC7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36991" y="3502023"/>
            <a:ext cx="3729383" cy="2797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614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ED7B11B-4AE8-48C7-892A-3D6B66286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40" y="718365"/>
            <a:ext cx="3411973" cy="519749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Промазываем клеем-карандашом круги и приклеиваем по бокам на основной части танка.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5216E57-34E1-4A48-82B6-54F3C3645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9083" y="858885"/>
            <a:ext cx="3746317" cy="280973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0D07E4B-AF84-41D1-8183-10D177BCD5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473800" y="874436"/>
            <a:ext cx="3870739" cy="290305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7B61765-D9C1-462F-92D3-B1552CF1A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97104" y="4038161"/>
            <a:ext cx="3065115" cy="22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32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0E85CB0-8E3D-4A62-9DFD-FD7DD2E4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044" y="251791"/>
            <a:ext cx="4121426" cy="6361044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потребуется помощь воспитателя: нужно выпрямить одну сторону скрепки и проткнуть картон в середине верхней основной части, а так же проткнуть картон скрепкой в середине нижней части меньшей коробки.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Далее, с помощью скрепки нужно соединить две части будущего танка. Именно по этому не заклеивали по одной стороне в этих коробках. Соединять коробки скрепкой нужно для того, чтобы верхняя часть вращалась.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A95EC14-6E14-4C2B-B8EF-2E5C386140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069009" y="866467"/>
            <a:ext cx="3765390" cy="282404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1196804-0A45-44F0-89FD-ED6513F3FF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16956" y="3093555"/>
            <a:ext cx="4022035" cy="3016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098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B6C132D-E409-44AD-ADD5-7A8DBDFB5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Ножницами поделываем дырочку впереди верхней части и вставляем трубочку для коктейля (получилась пушка)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FD31E947-0077-4445-9DB4-864A623216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94829" y="901668"/>
            <a:ext cx="4330974" cy="324823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F14697-3293-4AE2-A080-19BB4EFEF20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58598" y="3079892"/>
            <a:ext cx="4071728" cy="305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046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740D102-3147-4616-A8F5-8F5E50BD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Последняя деталь – рисуем на бумаге красного цвета звёздочку, вырезаем её и наклеиваем на наш «Танк»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73B08FAC-A839-4146-A607-6A62F1D6FC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57620" y="760768"/>
            <a:ext cx="3439975" cy="2579981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EBD529-4970-4D49-BFD3-013A0EEFDE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354184" y="758860"/>
            <a:ext cx="3424701" cy="256852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124D258-CC5B-4960-825E-227A099929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65234" y="3550755"/>
            <a:ext cx="3597965" cy="269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1323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C1EF0CF-1CD5-45D1-8C5D-FD9E46C1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«Танк» - готов!</a:t>
            </a:r>
            <a:b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 изготавливать такую поделку с детьми старшего дошкольного возраста (5 – 7 лет)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2895341-CF0D-4CFB-8AD8-340BA3795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2659927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33B8600-25F5-4539-BEF6-669AAD898E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450574"/>
            <a:ext cx="3690543" cy="597672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детьми подготовительной к школе группы (6 – 7 лет) проводились беседы на темы: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«Что мы знаем о войне», «Военная техника в годы Великой Отечественной войны».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Рассматривались поделки – военная техника.</a:t>
            </a:r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xmlns="" id="{446495AD-D457-4B85-89B1-29317517E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07641" y="475933"/>
            <a:ext cx="2409342" cy="1807007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6CAD6600-BA93-4FDE-9298-6894B9F173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002130" y="2690191"/>
            <a:ext cx="5324059" cy="399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37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7CFD047-31E0-4CBC-A946-AF03D6F6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Наши работы!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AF574D69-A081-4397-8909-83A5CF9CA0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78646" y="1279826"/>
            <a:ext cx="5825367" cy="4369025"/>
          </a:xfrm>
        </p:spPr>
      </p:pic>
    </p:spTree>
    <p:extLst>
      <p:ext uri="{BB962C8B-B14F-4D97-AF65-F5344CB8AC3E}">
        <p14:creationId xmlns:p14="http://schemas.microsoft.com/office/powerpoint/2010/main" val="27675203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D8DB2C3-7E4C-42FA-A5FD-5DA6D21D3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32400AE1-510D-4455-A654-5FAE5133B6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802" y="705113"/>
            <a:ext cx="5762211" cy="57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1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D89A686-C1A6-4C33-8265-4FA6E07D3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664039" cy="519749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- 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поделка, изготовленная совместно: родителя и ребёнка в домашних условиях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38C6109B-D8A5-48DB-8F14-30C0D3B1ED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332101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8EF30D-94E9-428E-B060-E12EE9B34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Приступаем к работе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 ребёнком на выбор 4 оттенка зелёного цвета, две коробки, чёрный картон, ножницы, клей, цилиндрическая крышка, скрепка, трубочка для коктейля.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D08B043-F850-44A3-980C-2B64C02228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07968" y="1270992"/>
            <a:ext cx="5754688" cy="4316016"/>
          </a:xfrm>
        </p:spPr>
      </p:pic>
    </p:spTree>
    <p:extLst>
      <p:ext uri="{BB962C8B-B14F-4D97-AF65-F5344CB8AC3E}">
        <p14:creationId xmlns:p14="http://schemas.microsoft.com/office/powerpoint/2010/main" val="3450477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023A503-5B64-4451-8546-2DC71F14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выбрала подходящий для основания танка оттенок зелёной бумаги,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положила на лист бумаги коробку и обвела  карандашом.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BB045D27-CFCC-4943-A5CC-B3D8B0240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2378589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B67B570-896D-4FF7-88AF-5F5AF85B6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Арина сгибает бумагу по нарисованным карандашом линиям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162298C5-526E-46BB-B22C-72DEB0A31F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1252584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9920AFC-4BAE-4198-B472-F04D2B58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0C91B80-2205-4B4C-B5A0-BA256067D9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64225" y="1354535"/>
            <a:ext cx="5197475" cy="3898106"/>
          </a:xfrm>
        </p:spPr>
      </p:pic>
    </p:spTree>
    <p:extLst>
      <p:ext uri="{BB962C8B-B14F-4D97-AF65-F5344CB8AC3E}">
        <p14:creationId xmlns:p14="http://schemas.microsoft.com/office/powerpoint/2010/main" val="42082484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47885E6-BC65-44F9-B9D4-55A1E09E2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второй коробкой, делают те же действия, что и с первой коробкой: обводят карандашом на листе бумаги зелёного цвета, сгибают по нарисованным линиям.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CBF4BC1E-5D8A-4B48-A353-0ADE2C0406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9271" y="1188811"/>
            <a:ext cx="5973836" cy="4480377"/>
          </a:xfrm>
        </p:spPr>
      </p:pic>
    </p:spTree>
    <p:extLst>
      <p:ext uri="{BB962C8B-B14F-4D97-AF65-F5344CB8AC3E}">
        <p14:creationId xmlns:p14="http://schemas.microsoft.com/office/powerpoint/2010/main" val="1626587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2222E76-FC06-4D43-92E6-F5928E207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18" y="705113"/>
            <a:ext cx="3717047" cy="5197498"/>
          </a:xfrm>
        </p:spPr>
        <p:txBody>
          <a:bodyPr>
            <a:norm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Чёрный картон нужно перевернуть и обвести на нём простым карандашом цилиндрическую пробку, нам нужно 6 кругов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55D7AB26-6A7B-4F70-A184-82D454F3D0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8229" y="831635"/>
            <a:ext cx="4235106" cy="3176329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87CA863-1648-4495-B223-6A5A65D449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03736" y="3247611"/>
            <a:ext cx="3823252" cy="2867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083828"/>
      </p:ext>
    </p:extLst>
  </p:cSld>
  <p:clrMapOvr>
    <a:masterClrMapping/>
  </p:clrMapOvr>
</p:sld>
</file>

<file path=ppt/theme/theme1.xml><?xml version="1.0" encoding="utf-8"?>
<a:theme xmlns:a="http://schemas.openxmlformats.org/drawingml/2006/main" name="ShojiVTI">
  <a:themeElements>
    <a:clrScheme name="AnalogousFromRegularSeedLeftStep">
      <a:dk1>
        <a:srgbClr val="000000"/>
      </a:dk1>
      <a:lt1>
        <a:srgbClr val="FFFFFF"/>
      </a:lt1>
      <a:dk2>
        <a:srgbClr val="412D24"/>
      </a:dk2>
      <a:lt2>
        <a:srgbClr val="E3E2E8"/>
      </a:lt2>
      <a:accent1>
        <a:srgbClr val="92AA1E"/>
      </a:accent1>
      <a:accent2>
        <a:srgbClr val="C49915"/>
      </a:accent2>
      <a:accent3>
        <a:srgbClr val="E76929"/>
      </a:accent3>
      <a:accent4>
        <a:srgbClr val="D51726"/>
      </a:accent4>
      <a:accent5>
        <a:srgbClr val="E72987"/>
      </a:accent5>
      <a:accent6>
        <a:srgbClr val="D517C5"/>
      </a:accent6>
      <a:hlink>
        <a:srgbClr val="7D6DCE"/>
      </a:hlink>
      <a:folHlink>
        <a:srgbClr val="7F7F7F"/>
      </a:folHlink>
    </a:clrScheme>
    <a:fontScheme name="Custom 7">
      <a:majorFont>
        <a:latin typeface="Meiryo"/>
        <a:ea typeface=""/>
        <a:cs typeface=""/>
      </a:majorFont>
      <a:minorFont>
        <a:latin typeface="Meiryo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hojiVTI" id="{00D0DDEB-E771-48E5-9E96-0647434F08B1}" vid="{9D22D596-7FD0-4F89-958C-AD79A09491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243</Words>
  <Application>Microsoft Office PowerPoint</Application>
  <PresentationFormat>Произвольный</PresentationFormat>
  <Paragraphs>25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ShojiVTI</vt:lpstr>
      <vt:lpstr>Муниципальное дошкольное образовательное учреждение  «Детский сад № 4 комбинированного вида»  ПРЕЗЕНТАЦИЯ работы  для фестиваля моделей военной техники, посвящённого 75-летию Победы в Великой Отечественной войне Тема: «Танк»</vt:lpstr>
      <vt:lpstr>С детьми подготовительной к школе группы (6 – 7 лет) проводились беседы на темы:  «Что мы знаем о войне», «Военная техника в годы Великой Отечественной войны».  Рассматривались поделки – военная техника.</vt:lpstr>
      <vt:lpstr>Образец -   поделка, изготовленная совместно: родителя и ребёнка в домашних условиях</vt:lpstr>
      <vt:lpstr>Приступаем к работе: Перед ребёнком на выбор 4 оттенка зелёного цвета, две коробки, чёрный картон, ножницы, клей, цилиндрическая крышка, скрепка, трубочка для коктейля.</vt:lpstr>
      <vt:lpstr>Арина выбрала подходящий для основания танка оттенок зелёной бумаги,  положила на лист бумаги коробку и обвела  карандашом.</vt:lpstr>
      <vt:lpstr>Арина сгибает бумагу по нарисованным карандашом линиям</vt:lpstr>
      <vt:lpstr>Презентация PowerPoint</vt:lpstr>
      <vt:lpstr>Со второй коробкой, делают те же действия, что и с первой коробкой: обводят карандашом на листе бумаги зелёного цвета, сгибают по нарисованным линиям.</vt:lpstr>
      <vt:lpstr>Чёрный картон нужно перевернуть и обвести на нём простым карандашом цилиндрическую пробку, нам нужно 6 кругов</vt:lpstr>
      <vt:lpstr>Вырезаем круги</vt:lpstr>
      <vt:lpstr>Режем по линиям  сгиба</vt:lpstr>
      <vt:lpstr>Заготовки выполнены!</vt:lpstr>
      <vt:lpstr>Работа с клеем. Арина промазывает клеем-карандашом бумагу для обклеивания коробок.</vt:lpstr>
      <vt:lpstr>Обклеиваем коробки бумагой нужного размера, при этом оставляем не заклеенной боковую часть у большой коробки и нижнюю часть у коробки меньшего размера.</vt:lpstr>
      <vt:lpstr>Промазываем клеем-карандашом круги и приклеиваем по бокам на основной части танка.</vt:lpstr>
      <vt:lpstr>Теперь потребуется помощь воспитателя: нужно выпрямить одну сторону скрепки и проткнуть картон в середине верхней основной части, а так же проткнуть картон скрепкой в середине нижней части меньшей коробки.   Далее, с помощью скрепки нужно соединить две части будущего танка. Именно по этому не заклеивали по одной стороне в этих коробках. Соединять коробки скрепкой нужно для того, чтобы верхняя часть вращалась.</vt:lpstr>
      <vt:lpstr>Ножницами поделываем дырочку впереди верхней части и вставляем трубочку для коктейля (получилась пушка)</vt:lpstr>
      <vt:lpstr>Последняя деталь – рисуем на бумаге красного цвета звёздочку, вырезаем её и наклеиваем на наш «Танк»</vt:lpstr>
      <vt:lpstr>«Танк» - готов!  Рекомендуем изготавливать такую поделку с детьми старшего дошкольного возраста (5 – 7 лет)</vt:lpstr>
      <vt:lpstr>Наши работы!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4 комбинированного вида»  ПРЕЗЕНТАЦИЯ работы  для фестиваля моделей военной техники, посвящённый 75-летию Победы в Великой Отечественной войне Тема: «Танк»</dc:title>
  <dc:creator>Admin</dc:creator>
  <cp:lastModifiedBy>Admin</cp:lastModifiedBy>
  <cp:revision>4</cp:revision>
  <dcterms:created xsi:type="dcterms:W3CDTF">2020-08-31T17:16:49Z</dcterms:created>
  <dcterms:modified xsi:type="dcterms:W3CDTF">2020-09-01T11:18:27Z</dcterms:modified>
</cp:coreProperties>
</file>