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40"/>
  </p:notesMasterIdLst>
  <p:sldIdLst>
    <p:sldId id="256" r:id="rId2"/>
    <p:sldId id="268" r:id="rId3"/>
    <p:sldId id="269" r:id="rId4"/>
    <p:sldId id="270" r:id="rId5"/>
    <p:sldId id="271" r:id="rId6"/>
    <p:sldId id="272" r:id="rId7"/>
    <p:sldId id="273" r:id="rId8"/>
    <p:sldId id="274" r:id="rId9"/>
    <p:sldId id="276" r:id="rId10"/>
    <p:sldId id="277" r:id="rId11"/>
    <p:sldId id="278" r:id="rId12"/>
    <p:sldId id="287" r:id="rId13"/>
    <p:sldId id="288" r:id="rId14"/>
    <p:sldId id="289" r:id="rId15"/>
    <p:sldId id="279" r:id="rId16"/>
    <p:sldId id="275" r:id="rId17"/>
    <p:sldId id="281" r:id="rId18"/>
    <p:sldId id="262" r:id="rId19"/>
    <p:sldId id="294" r:id="rId20"/>
    <p:sldId id="286" r:id="rId21"/>
    <p:sldId id="263" r:id="rId22"/>
    <p:sldId id="264" r:id="rId23"/>
    <p:sldId id="261" r:id="rId24"/>
    <p:sldId id="260" r:id="rId25"/>
    <p:sldId id="259" r:id="rId26"/>
    <p:sldId id="258" r:id="rId27"/>
    <p:sldId id="266" r:id="rId28"/>
    <p:sldId id="257" r:id="rId29"/>
    <p:sldId id="265" r:id="rId30"/>
    <p:sldId id="282" r:id="rId31"/>
    <p:sldId id="293" r:id="rId32"/>
    <p:sldId id="284" r:id="rId33"/>
    <p:sldId id="296" r:id="rId34"/>
    <p:sldId id="285" r:id="rId35"/>
    <p:sldId id="295" r:id="rId36"/>
    <p:sldId id="290" r:id="rId37"/>
    <p:sldId id="291" r:id="rId38"/>
    <p:sldId id="292"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14E6F-A071-4681-940F-140E71C5B0CC}" type="datetimeFigureOut">
              <a:rPr lang="ru-RU" smtClean="0"/>
              <a:t>06.05.2016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F67A2-BBD1-4471-9E86-E0041E1B2031}" type="slidenum">
              <a:rPr lang="ru-RU" smtClean="0"/>
              <a:t>‹#›</a:t>
            </a:fld>
            <a:endParaRPr lang="ru-RU"/>
          </a:p>
        </p:txBody>
      </p:sp>
    </p:spTree>
    <p:extLst>
      <p:ext uri="{BB962C8B-B14F-4D97-AF65-F5344CB8AC3E}">
        <p14:creationId xmlns:p14="http://schemas.microsoft.com/office/powerpoint/2010/main" val="423275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CF67A2-BBD1-4471-9E86-E0041E1B2031}" type="slidenum">
              <a:rPr lang="ru-RU" smtClean="0"/>
              <a:t>25</a:t>
            </a:fld>
            <a:endParaRPr lang="ru-RU"/>
          </a:p>
        </p:txBody>
      </p:sp>
    </p:spTree>
    <p:extLst>
      <p:ext uri="{BB962C8B-B14F-4D97-AF65-F5344CB8AC3E}">
        <p14:creationId xmlns:p14="http://schemas.microsoft.com/office/powerpoint/2010/main" val="323063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106411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280538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6813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239171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994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48951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3493882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410158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351324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A5C775-1F88-49DE-BD38-75C88F0FF69E}" type="datetimeFigureOut">
              <a:rPr lang="ru-RU" smtClean="0"/>
              <a:t>06.05.2016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165254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FA5C775-1F88-49DE-BD38-75C88F0FF69E}" type="datetimeFigureOut">
              <a:rPr lang="ru-RU" smtClean="0"/>
              <a:t>06.05.2016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178868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FA5C775-1F88-49DE-BD38-75C88F0FF69E}" type="datetimeFigureOut">
              <a:rPr lang="ru-RU" smtClean="0"/>
              <a:t>06.05.2016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65813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FA5C775-1F88-49DE-BD38-75C88F0FF69E}" type="datetimeFigureOut">
              <a:rPr lang="ru-RU" smtClean="0"/>
              <a:t>06.05.2016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412287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5C775-1F88-49DE-BD38-75C88F0FF69E}" type="datetimeFigureOut">
              <a:rPr lang="ru-RU" smtClean="0"/>
              <a:t>06.05.2016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391652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A5C775-1F88-49DE-BD38-75C88F0FF69E}" type="datetimeFigureOut">
              <a:rPr lang="ru-RU" smtClean="0"/>
              <a:t>06.05.2016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34F3C1-76DD-4592-B65A-388B02F8F938}" type="slidenum">
              <a:rPr lang="ru-RU" smtClean="0"/>
              <a:t>‹#›</a:t>
            </a:fld>
            <a:endParaRPr lang="ru-RU"/>
          </a:p>
        </p:txBody>
      </p:sp>
    </p:spTree>
    <p:extLst>
      <p:ext uri="{BB962C8B-B14F-4D97-AF65-F5344CB8AC3E}">
        <p14:creationId xmlns:p14="http://schemas.microsoft.com/office/powerpoint/2010/main" val="99309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A34F3C1-76DD-4592-B65A-388B02F8F938}" type="slidenum">
              <a:rPr lang="ru-RU" smtClean="0"/>
              <a:t>‹#›</a:t>
            </a:fld>
            <a:endParaRPr lang="ru-RU"/>
          </a:p>
        </p:txBody>
      </p:sp>
      <p:sp>
        <p:nvSpPr>
          <p:cNvPr id="5" name="Date Placeholder 4"/>
          <p:cNvSpPr>
            <a:spLocks noGrp="1"/>
          </p:cNvSpPr>
          <p:nvPr>
            <p:ph type="dt" sz="half" idx="10"/>
          </p:nvPr>
        </p:nvSpPr>
        <p:spPr/>
        <p:txBody>
          <a:bodyPr/>
          <a:lstStyle/>
          <a:p>
            <a:fld id="{EFA5C775-1F88-49DE-BD38-75C88F0FF69E}" type="datetimeFigureOut">
              <a:rPr lang="ru-RU" smtClean="0"/>
              <a:t>06.05.2016</a:t>
            </a:fld>
            <a:endParaRPr lang="ru-RU"/>
          </a:p>
        </p:txBody>
      </p:sp>
    </p:spTree>
    <p:extLst>
      <p:ext uri="{BB962C8B-B14F-4D97-AF65-F5344CB8AC3E}">
        <p14:creationId xmlns:p14="http://schemas.microsoft.com/office/powerpoint/2010/main" val="23144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A5C775-1F88-49DE-BD38-75C88F0FF69E}" type="datetimeFigureOut">
              <a:rPr lang="ru-RU" smtClean="0"/>
              <a:t>06.05.2016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34F3C1-76DD-4592-B65A-388B02F8F938}" type="slidenum">
              <a:rPr lang="ru-RU" smtClean="0"/>
              <a:t>‹#›</a:t>
            </a:fld>
            <a:endParaRPr lang="ru-RU"/>
          </a:p>
        </p:txBody>
      </p:sp>
    </p:spTree>
    <p:extLst>
      <p:ext uri="{BB962C8B-B14F-4D97-AF65-F5344CB8AC3E}">
        <p14:creationId xmlns:p14="http://schemas.microsoft.com/office/powerpoint/2010/main" val="4469620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solidFill>
                  <a:srgbClr val="0070C0"/>
                </a:solidFill>
              </a:rPr>
              <a:t>Проект </a:t>
            </a:r>
            <a:br>
              <a:rPr lang="ru-RU" dirty="0" smtClean="0">
                <a:solidFill>
                  <a:srgbClr val="0070C0"/>
                </a:solidFill>
              </a:rPr>
            </a:br>
            <a:r>
              <a:rPr lang="ru-RU" dirty="0" smtClean="0">
                <a:solidFill>
                  <a:srgbClr val="0070C0"/>
                </a:solidFill>
              </a:rPr>
              <a:t>на тему:</a:t>
            </a:r>
            <a:br>
              <a:rPr lang="ru-RU" dirty="0" smtClean="0">
                <a:solidFill>
                  <a:srgbClr val="0070C0"/>
                </a:solidFill>
              </a:rPr>
            </a:br>
            <a:r>
              <a:rPr lang="ru-RU" dirty="0" smtClean="0">
                <a:solidFill>
                  <a:srgbClr val="0070C0"/>
                </a:solidFill>
              </a:rPr>
              <a:t>«Азбука дорожного движения»</a:t>
            </a:r>
            <a:endParaRPr lang="ru-RU" dirty="0">
              <a:solidFill>
                <a:srgbClr val="0070C0"/>
              </a:solidFill>
            </a:endParaRPr>
          </a:p>
        </p:txBody>
      </p:sp>
      <p:sp>
        <p:nvSpPr>
          <p:cNvPr id="3" name="Подзаголовок 2"/>
          <p:cNvSpPr>
            <a:spLocks noGrp="1"/>
          </p:cNvSpPr>
          <p:nvPr>
            <p:ph type="subTitle" idx="1"/>
          </p:nvPr>
        </p:nvSpPr>
        <p:spPr/>
        <p:txBody>
          <a:bodyPr>
            <a:noAutofit/>
          </a:bodyPr>
          <a:lstStyle/>
          <a:p>
            <a:pPr algn="ctr"/>
            <a:r>
              <a:rPr lang="ru-RU" sz="3200" b="1" i="1" dirty="0" smtClean="0">
                <a:solidFill>
                  <a:srgbClr val="FF0000"/>
                </a:solidFill>
                <a:latin typeface="Times New Roman" panose="02020603050405020304" pitchFamily="18" charset="0"/>
                <a:cs typeface="Times New Roman" panose="02020603050405020304" pitchFamily="18" charset="0"/>
              </a:rPr>
              <a:t>Подготовили воспитатели старшей группы № 2</a:t>
            </a:r>
          </a:p>
          <a:p>
            <a:pPr algn="ctr"/>
            <a:r>
              <a:rPr lang="ru-RU" sz="3200" b="1" i="1" dirty="0" smtClean="0">
                <a:solidFill>
                  <a:srgbClr val="FF0000"/>
                </a:solidFill>
                <a:latin typeface="Times New Roman" panose="02020603050405020304" pitchFamily="18" charset="0"/>
                <a:cs typeface="Times New Roman" panose="02020603050405020304" pitchFamily="18" charset="0"/>
              </a:rPr>
              <a:t>Коршунова И.И.</a:t>
            </a:r>
          </a:p>
          <a:p>
            <a:pPr algn="ctr"/>
            <a:r>
              <a:rPr lang="ru-RU" sz="3200" b="1" i="1" dirty="0" smtClean="0">
                <a:solidFill>
                  <a:srgbClr val="FF0000"/>
                </a:solidFill>
                <a:latin typeface="Times New Roman" panose="02020603050405020304" pitchFamily="18" charset="0"/>
                <a:cs typeface="Times New Roman" panose="02020603050405020304" pitchFamily="18" charset="0"/>
              </a:rPr>
              <a:t>Рытенко С.В.</a:t>
            </a:r>
            <a:endParaRPr lang="ru-RU" sz="3200" b="1" i="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p:nvPr/>
        </p:nvPicPr>
        <p:blipFill>
          <a:blip r:embed="rId2"/>
          <a:stretch>
            <a:fillRect/>
          </a:stretch>
        </p:blipFill>
        <p:spPr>
          <a:xfrm>
            <a:off x="8884693" y="1245358"/>
            <a:ext cx="3084394" cy="4367284"/>
          </a:xfrm>
          <a:prstGeom prst="rect">
            <a:avLst/>
          </a:prstGeom>
        </p:spPr>
      </p:pic>
    </p:spTree>
    <p:extLst>
      <p:ext uri="{BB962C8B-B14F-4D97-AF65-F5344CB8AC3E}">
        <p14:creationId xmlns:p14="http://schemas.microsoft.com/office/powerpoint/2010/main" val="58796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0"/>
            <a:ext cx="8596668" cy="723331"/>
          </a:xfrm>
        </p:spPr>
        <p:txBody>
          <a:bodyPr>
            <a:normAutofit/>
          </a:bodyPr>
          <a:lstStyle/>
          <a:p>
            <a:pPr algn="ctr"/>
            <a:r>
              <a:rPr lang="ru-RU" sz="3600" b="1" dirty="0" smtClean="0">
                <a:solidFill>
                  <a:srgbClr val="FF0000"/>
                </a:solidFill>
                <a:latin typeface="Times New Roman" panose="02020603050405020304" pitchFamily="18" charset="0"/>
                <a:cs typeface="Times New Roman" panose="02020603050405020304" pitchFamily="18" charset="0"/>
              </a:rPr>
              <a:t>ОО «Речевое развитие»</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677335" y="900752"/>
            <a:ext cx="8596668" cy="5581935"/>
          </a:xfrm>
        </p:spPr>
        <p:txBody>
          <a:bodyPr>
            <a:normAutofit lnSpcReduction="10000"/>
          </a:bodyPr>
          <a:lstStyle/>
          <a:p>
            <a:endParaRPr lang="ru-RU" dirty="0"/>
          </a:p>
          <a:p>
            <a:pPr algn="ctr"/>
            <a:r>
              <a:rPr lang="ru-RU" b="1" dirty="0">
                <a:solidFill>
                  <a:srgbClr val="002060"/>
                </a:solidFill>
                <a:latin typeface="Times New Roman" panose="02020603050405020304" pitchFamily="18" charset="0"/>
                <a:cs typeface="Times New Roman" panose="02020603050405020304" pitchFamily="18" charset="0"/>
              </a:rPr>
              <a:t>Создание картотек «Стихотворения о ПДД», «Загадки о дорожных знаках»</a:t>
            </a:r>
          </a:p>
          <a:p>
            <a:pPr algn="ctr"/>
            <a:r>
              <a:rPr lang="ru-RU" b="1" dirty="0">
                <a:solidFill>
                  <a:srgbClr val="002060"/>
                </a:solidFill>
                <a:latin typeface="Times New Roman" panose="02020603050405020304" pitchFamily="18" charset="0"/>
                <a:cs typeface="Times New Roman" panose="02020603050405020304" pitchFamily="18" charset="0"/>
              </a:rPr>
              <a:t>Чтение рассказа </a:t>
            </a:r>
            <a:r>
              <a:rPr lang="ru-RU" b="1" dirty="0" err="1">
                <a:solidFill>
                  <a:srgbClr val="002060"/>
                </a:solidFill>
                <a:latin typeface="Times New Roman" panose="02020603050405020304" pitchFamily="18" charset="0"/>
                <a:cs typeface="Times New Roman" panose="02020603050405020304" pitchFamily="18" charset="0"/>
              </a:rPr>
              <a:t>Н.Носова</a:t>
            </a:r>
            <a:r>
              <a:rPr lang="ru-RU" b="1" dirty="0">
                <a:solidFill>
                  <a:srgbClr val="002060"/>
                </a:solidFill>
                <a:latin typeface="Times New Roman" panose="02020603050405020304" pitchFamily="18" charset="0"/>
                <a:cs typeface="Times New Roman" panose="02020603050405020304" pitchFamily="18" charset="0"/>
              </a:rPr>
              <a:t> «Автомобиль»</a:t>
            </a:r>
          </a:p>
          <a:p>
            <a:pPr algn="ctr"/>
            <a:r>
              <a:rPr lang="ru-RU" b="1" dirty="0">
                <a:solidFill>
                  <a:srgbClr val="002060"/>
                </a:solidFill>
                <a:latin typeface="Times New Roman" panose="02020603050405020304" pitchFamily="18" charset="0"/>
                <a:cs typeface="Times New Roman" panose="02020603050405020304" pitchFamily="18" charset="0"/>
              </a:rPr>
              <a:t>ООД по развитию речи «Что мы видели на улице»</a:t>
            </a:r>
          </a:p>
          <a:p>
            <a:pPr algn="ctr"/>
            <a:r>
              <a:rPr lang="ru-RU" b="1" dirty="0">
                <a:solidFill>
                  <a:srgbClr val="002060"/>
                </a:solidFill>
                <a:latin typeface="Times New Roman" panose="02020603050405020304" pitchFamily="18" charset="0"/>
                <a:cs typeface="Times New Roman" panose="02020603050405020304" pitchFamily="18" charset="0"/>
              </a:rPr>
              <a:t>Чтение и обсуждение стихотворения </a:t>
            </a:r>
            <a:r>
              <a:rPr lang="ru-RU" b="1" dirty="0" err="1">
                <a:solidFill>
                  <a:srgbClr val="002060"/>
                </a:solidFill>
                <a:latin typeface="Times New Roman" panose="02020603050405020304" pitchFamily="18" charset="0"/>
                <a:cs typeface="Times New Roman" panose="02020603050405020304" pitchFamily="18" charset="0"/>
              </a:rPr>
              <a:t>О.Бедарева</a:t>
            </a:r>
            <a:r>
              <a:rPr lang="ru-RU" b="1" dirty="0">
                <a:solidFill>
                  <a:srgbClr val="002060"/>
                </a:solidFill>
                <a:latin typeface="Times New Roman" panose="02020603050405020304" pitchFamily="18" charset="0"/>
                <a:cs typeface="Times New Roman" panose="02020603050405020304" pitchFamily="18" charset="0"/>
              </a:rPr>
              <a:t> «Если бы…» </a:t>
            </a:r>
          </a:p>
          <a:p>
            <a:pPr algn="ctr"/>
            <a:r>
              <a:rPr lang="ru-RU" b="1" dirty="0">
                <a:solidFill>
                  <a:srgbClr val="002060"/>
                </a:solidFill>
                <a:latin typeface="Times New Roman" panose="02020603050405020304" pitchFamily="18" charset="0"/>
                <a:cs typeface="Times New Roman" panose="02020603050405020304" pitchFamily="18" charset="0"/>
              </a:rPr>
              <a:t>Словесная игра «Что? Где? Откуда?», «Доскажи словечко»</a:t>
            </a:r>
          </a:p>
          <a:p>
            <a:pPr algn="ctr">
              <a:lnSpc>
                <a:spcPct val="150000"/>
              </a:lnSpc>
            </a:pPr>
            <a:r>
              <a:rPr lang="ru-RU" b="1" dirty="0">
                <a:solidFill>
                  <a:srgbClr val="002060"/>
                </a:solidFill>
                <a:latin typeface="Times New Roman" panose="02020603050405020304" pitchFamily="18" charset="0"/>
                <a:cs typeface="Times New Roman" panose="02020603050405020304" pitchFamily="18" charset="0"/>
              </a:rPr>
              <a:t>Чтение: С. Михалков «Шагая осторожно», «Велосипедист», «Бездельник светофор», С. Волков «Про правила движения», </a:t>
            </a:r>
            <a:r>
              <a:rPr lang="ru-RU" b="1" dirty="0" err="1">
                <a:solidFill>
                  <a:srgbClr val="002060"/>
                </a:solidFill>
                <a:latin typeface="Times New Roman" panose="02020603050405020304" pitchFamily="18" charset="0"/>
                <a:cs typeface="Times New Roman" panose="02020603050405020304" pitchFamily="18" charset="0"/>
              </a:rPr>
              <a:t>С.Маршак</a:t>
            </a:r>
            <a:r>
              <a:rPr lang="ru-RU" b="1" dirty="0">
                <a:solidFill>
                  <a:srgbClr val="002060"/>
                </a:solidFill>
                <a:latin typeface="Times New Roman" panose="02020603050405020304" pitchFamily="18" charset="0"/>
                <a:cs typeface="Times New Roman" panose="02020603050405020304" pitchFamily="18" charset="0"/>
              </a:rPr>
              <a:t> «Пострадал он не в атаке», Я. </a:t>
            </a:r>
            <a:r>
              <a:rPr lang="ru-RU" b="1" dirty="0" err="1">
                <a:solidFill>
                  <a:srgbClr val="002060"/>
                </a:solidFill>
                <a:latin typeface="Times New Roman" panose="02020603050405020304" pitchFamily="18" charset="0"/>
                <a:cs typeface="Times New Roman" panose="02020603050405020304" pitchFamily="18" charset="0"/>
              </a:rPr>
              <a:t>Пишумов</a:t>
            </a:r>
            <a:r>
              <a:rPr lang="ru-RU" b="1" dirty="0">
                <a:solidFill>
                  <a:srgbClr val="002060"/>
                </a:solidFill>
                <a:latin typeface="Times New Roman" panose="02020603050405020304" pitchFamily="18" charset="0"/>
                <a:cs typeface="Times New Roman" panose="02020603050405020304" pitchFamily="18" charset="0"/>
              </a:rPr>
              <a:t> «Постовой», «Это улица моя» А. Дорохов «Влиятельная палочка», «Подземный ход», М. Ильин, Е. Сегал «Рассказы о машинах», Дорохов А. «Подземный ход», сказка </a:t>
            </a:r>
            <a:r>
              <a:rPr lang="ru-RU" b="1" dirty="0" err="1">
                <a:solidFill>
                  <a:srgbClr val="002060"/>
                </a:solidFill>
                <a:latin typeface="Times New Roman" panose="02020603050405020304" pitchFamily="18" charset="0"/>
                <a:cs typeface="Times New Roman" panose="02020603050405020304" pitchFamily="18" charset="0"/>
              </a:rPr>
              <a:t>Н.Извековой</a:t>
            </a:r>
            <a:r>
              <a:rPr lang="ru-RU" b="1" dirty="0">
                <a:solidFill>
                  <a:srgbClr val="002060"/>
                </a:solidFill>
                <a:latin typeface="Times New Roman" panose="02020603050405020304" pitchFamily="18" charset="0"/>
                <a:cs typeface="Times New Roman" panose="02020603050405020304" pitchFamily="18" charset="0"/>
              </a:rPr>
              <a:t> «Как весёлые человечки учили дорожную азбуку»</a:t>
            </a:r>
          </a:p>
        </p:txBody>
      </p:sp>
    </p:spTree>
    <p:extLst>
      <p:ext uri="{BB962C8B-B14F-4D97-AF65-F5344CB8AC3E}">
        <p14:creationId xmlns:p14="http://schemas.microsoft.com/office/powerpoint/2010/main" val="69336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7538113"/>
          </a:xfrm>
        </p:spPr>
        <p:txBody>
          <a:bodyPr>
            <a:noAutofit/>
          </a:bodyPr>
          <a:lstStyle/>
          <a:p>
            <a:pPr algn="ctr">
              <a:defRPr/>
            </a:pPr>
            <a:r>
              <a:rPr lang="ru-RU" sz="2400" dirty="0" smtClean="0">
                <a:solidFill>
                  <a:srgbClr val="002060"/>
                </a:solidFill>
                <a:latin typeface="Times New Roman" panose="02020603050405020304" pitchFamily="18" charset="0"/>
                <a:cs typeface="Times New Roman" panose="02020603050405020304" pitchFamily="18" charset="0"/>
              </a:rPr>
              <a:t>Чтение художественной литературы</a:t>
            </a:r>
            <a:br>
              <a:rPr lang="ru-RU" sz="2400" dirty="0" smtClean="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itchFamily="18" charset="0"/>
                <a:cs typeface="Times New Roman" pitchFamily="18" charset="0"/>
              </a:rPr>
              <a:t>Головко </a:t>
            </a:r>
            <a:r>
              <a:rPr lang="ru-RU" sz="2400" b="1" dirty="0">
                <a:solidFill>
                  <a:srgbClr val="002060"/>
                </a:solidFill>
                <a:latin typeface="Times New Roman" pitchFamily="18" charset="0"/>
                <a:cs typeface="Times New Roman" pitchFamily="18" charset="0"/>
              </a:rPr>
              <a:t>«Дорожные знаки»;</a:t>
            </a:r>
            <a:br>
              <a:rPr lang="ru-RU" sz="2400" b="1" dirty="0">
                <a:solidFill>
                  <a:srgbClr val="002060"/>
                </a:solidFill>
                <a:latin typeface="Times New Roman" pitchFamily="18" charset="0"/>
                <a:cs typeface="Times New Roman" pitchFamily="18" charset="0"/>
              </a:rPr>
            </a:br>
            <a:r>
              <a:rPr lang="ru-RU" sz="2400" b="1" dirty="0" err="1">
                <a:solidFill>
                  <a:srgbClr val="002060"/>
                </a:solidFill>
                <a:latin typeface="Times New Roman" pitchFamily="18" charset="0"/>
                <a:cs typeface="Times New Roman" pitchFamily="18" charset="0"/>
              </a:rPr>
              <a:t>Дмоховский</a:t>
            </a:r>
            <a:r>
              <a:rPr lang="ru-RU" sz="2400" b="1" dirty="0">
                <a:solidFill>
                  <a:srgbClr val="002060"/>
                </a:solidFill>
                <a:latin typeface="Times New Roman" pitchFamily="18" charset="0"/>
                <a:cs typeface="Times New Roman" pitchFamily="18" charset="0"/>
              </a:rPr>
              <a:t> А. «Чудесный островок»;</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Дорохов А. «Подземный ход», «Заборчик вдоль тротуара», «Шлагбаум»;</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Кожевников В. «Светофор»;</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Кривицкая А. «Тайны дорожных знаков»;</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Маршак С. «Светофор»;</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Мигунова Н.А. «Светофор»;</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Михалков С. «Дядя Стёпа – милиционер»;</a:t>
            </a:r>
            <a:br>
              <a:rPr lang="ru-RU" sz="2400" b="1" dirty="0">
                <a:solidFill>
                  <a:srgbClr val="002060"/>
                </a:solidFill>
                <a:latin typeface="Times New Roman" pitchFamily="18" charset="0"/>
                <a:cs typeface="Times New Roman" pitchFamily="18" charset="0"/>
              </a:rPr>
            </a:br>
            <a:r>
              <a:rPr lang="ru-RU" sz="2400" b="1" dirty="0" err="1">
                <a:solidFill>
                  <a:srgbClr val="002060"/>
                </a:solidFill>
                <a:latin typeface="Times New Roman" pitchFamily="18" charset="0"/>
                <a:cs typeface="Times New Roman" pitchFamily="18" charset="0"/>
              </a:rPr>
              <a:t>Пишумов</a:t>
            </a:r>
            <a:r>
              <a:rPr lang="ru-RU" sz="2400" b="1" dirty="0">
                <a:solidFill>
                  <a:srgbClr val="002060"/>
                </a:solidFill>
                <a:latin typeface="Times New Roman" pitchFamily="18" charset="0"/>
                <a:cs typeface="Times New Roman" pitchFamily="18" charset="0"/>
              </a:rPr>
              <a:t> Я. «Пешеходный светофор», «Посмотрите, постовой», </a:t>
            </a:r>
            <a:br>
              <a:rPr lang="ru-RU" sz="2400" b="1" dirty="0">
                <a:solidFill>
                  <a:srgbClr val="002060"/>
                </a:solidFill>
                <a:latin typeface="Times New Roman" pitchFamily="18" charset="0"/>
                <a:cs typeface="Times New Roman" pitchFamily="18" charset="0"/>
              </a:rPr>
            </a:br>
            <a:r>
              <a:rPr lang="ru-RU" sz="2400" b="1" dirty="0" err="1">
                <a:solidFill>
                  <a:srgbClr val="002060"/>
                </a:solidFill>
                <a:latin typeface="Times New Roman" pitchFamily="18" charset="0"/>
                <a:cs typeface="Times New Roman" pitchFamily="18" charset="0"/>
              </a:rPr>
              <a:t>Пляцковский</a:t>
            </a:r>
            <a:r>
              <a:rPr lang="ru-RU" sz="2400" b="1" dirty="0">
                <a:solidFill>
                  <a:srgbClr val="002060"/>
                </a:solidFill>
                <a:latin typeface="Times New Roman" pitchFamily="18" charset="0"/>
                <a:cs typeface="Times New Roman" pitchFamily="18" charset="0"/>
              </a:rPr>
              <a:t> И. «Светофор»;</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Прокофьев С. «Мой приятель – светофор»;</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Северный А. «Светофор»; </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Серяков И. «Законы улиц и дорог»;</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smtClean="0"/>
              <a:t/>
            </a:r>
            <a:br>
              <a:rPr lang="ru-RU" sz="2400" dirty="0" smtClean="0"/>
            </a:br>
            <a:endParaRPr lang="ru-RU" sz="2400" dirty="0"/>
          </a:p>
        </p:txBody>
      </p:sp>
    </p:spTree>
    <p:extLst>
      <p:ext uri="{BB962C8B-B14F-4D97-AF65-F5344CB8AC3E}">
        <p14:creationId xmlns:p14="http://schemas.microsoft.com/office/powerpoint/2010/main" val="278730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ОО «Художественно-эстетическое развитие»</a:t>
            </a:r>
            <a:endParaRPr lang="ru-RU" b="1" dirty="0">
              <a:solidFill>
                <a:srgbClr val="FF0000"/>
              </a:solidFill>
            </a:endParaRPr>
          </a:p>
        </p:txBody>
      </p:sp>
      <p:sp>
        <p:nvSpPr>
          <p:cNvPr id="3" name="Объект 2"/>
          <p:cNvSpPr>
            <a:spLocks noGrp="1"/>
          </p:cNvSpPr>
          <p:nvPr>
            <p:ph idx="1"/>
          </p:nvPr>
        </p:nvSpPr>
        <p:spPr/>
        <p:txBody>
          <a:bodyPr>
            <a:norm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Рисование на тему: «Улица города»</a:t>
            </a:r>
          </a:p>
          <a:p>
            <a:pPr algn="ctr"/>
            <a:r>
              <a:rPr lang="ru-RU" sz="2000" b="1" dirty="0">
                <a:solidFill>
                  <a:srgbClr val="002060"/>
                </a:solidFill>
                <a:latin typeface="Times New Roman" panose="02020603050405020304" pitchFamily="18" charset="0"/>
                <a:cs typeface="Times New Roman" panose="02020603050405020304" pitchFamily="18" charset="0"/>
              </a:rPr>
              <a:t>Рисование на тему: «Дорожные знаки»</a:t>
            </a:r>
          </a:p>
          <a:p>
            <a:pPr algn="ctr"/>
            <a:r>
              <a:rPr lang="ru-RU" sz="2000" b="1" dirty="0">
                <a:solidFill>
                  <a:srgbClr val="002060"/>
                </a:solidFill>
                <a:latin typeface="Times New Roman" panose="02020603050405020304" pitchFamily="18" charset="0"/>
                <a:cs typeface="Times New Roman" panose="02020603050405020304" pitchFamily="18" charset="0"/>
              </a:rPr>
              <a:t>Аппликация на тему: «На нашей улице»</a:t>
            </a:r>
          </a:p>
          <a:p>
            <a:pPr algn="ctr"/>
            <a:r>
              <a:rPr lang="ru-RU" sz="2000" b="1" dirty="0">
                <a:solidFill>
                  <a:srgbClr val="002060"/>
                </a:solidFill>
                <a:latin typeface="Times New Roman" panose="02020603050405020304" pitchFamily="18" charset="0"/>
                <a:cs typeface="Times New Roman" panose="02020603050405020304" pitchFamily="18" charset="0"/>
              </a:rPr>
              <a:t>Лепка на тему: «Машины легковые и грузовые», </a:t>
            </a:r>
          </a:p>
          <a:p>
            <a:pPr algn="ctr"/>
            <a:r>
              <a:rPr lang="ru-RU" sz="2000" b="1" dirty="0">
                <a:solidFill>
                  <a:srgbClr val="002060"/>
                </a:solidFill>
                <a:latin typeface="Times New Roman" panose="02020603050405020304" pitchFamily="18" charset="0"/>
                <a:cs typeface="Times New Roman" panose="02020603050405020304" pitchFamily="18" charset="0"/>
              </a:rPr>
              <a:t>«Машины – рисуем пластилином»</a:t>
            </a:r>
          </a:p>
          <a:p>
            <a:pPr algn="ctr"/>
            <a:r>
              <a:rPr lang="ru-RU" sz="2000" b="1" dirty="0">
                <a:solidFill>
                  <a:srgbClr val="002060"/>
                </a:solidFill>
                <a:latin typeface="Times New Roman" panose="02020603050405020304" pitchFamily="18" charset="0"/>
                <a:cs typeface="Times New Roman" panose="02020603050405020304" pitchFamily="18" charset="0"/>
              </a:rPr>
              <a:t>Аппликация на тему: «Весёлые автобусы</a:t>
            </a:r>
            <a:r>
              <a:rPr lang="ru-RU" sz="2000" b="1" dirty="0" smtClean="0">
                <a:solidFill>
                  <a:srgbClr val="002060"/>
                </a:solidFill>
                <a:latin typeface="Times New Roman" panose="02020603050405020304" pitchFamily="18" charset="0"/>
                <a:cs typeface="Times New Roman" panose="02020603050405020304" pitchFamily="18" charset="0"/>
              </a:rPr>
              <a:t>»</a:t>
            </a:r>
          </a:p>
          <a:p>
            <a:pPr algn="ctr"/>
            <a:r>
              <a:rPr lang="ru-RU" sz="2000" b="1" dirty="0" smtClean="0">
                <a:solidFill>
                  <a:srgbClr val="002060"/>
                </a:solidFill>
                <a:latin typeface="Times New Roman" panose="02020603050405020304" pitchFamily="18" charset="0"/>
                <a:cs typeface="Times New Roman" panose="02020603050405020304" pitchFamily="18" charset="0"/>
              </a:rPr>
              <a:t>Разучивание песен о правилах дорожного движения, танцев.</a:t>
            </a:r>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54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1069"/>
            <a:ext cx="8596668" cy="1050877"/>
          </a:xfrm>
        </p:spPr>
        <p:txBody>
          <a:bodyPr>
            <a:normAutofit fontScale="90000"/>
          </a:bodyPr>
          <a:lstStyle/>
          <a:p>
            <a:pPr algn="ctr"/>
            <a:r>
              <a:rPr lang="ru-RU" b="1" dirty="0" smtClean="0">
                <a:solidFill>
                  <a:srgbClr val="FF0000"/>
                </a:solidFill>
              </a:rPr>
              <a:t>ОО «Социально-коммуникативное развитие»</a:t>
            </a:r>
            <a:endParaRPr lang="ru-RU" b="1" dirty="0">
              <a:solidFill>
                <a:srgbClr val="FF0000"/>
              </a:solidFill>
            </a:endParaRPr>
          </a:p>
        </p:txBody>
      </p:sp>
      <p:sp>
        <p:nvSpPr>
          <p:cNvPr id="3" name="Объект 2"/>
          <p:cNvSpPr>
            <a:spLocks noGrp="1"/>
          </p:cNvSpPr>
          <p:nvPr>
            <p:ph idx="1"/>
          </p:nvPr>
        </p:nvSpPr>
        <p:spPr>
          <a:xfrm>
            <a:off x="677334" y="1241946"/>
            <a:ext cx="8596668" cy="5616053"/>
          </a:xfrm>
        </p:spPr>
        <p:txBody>
          <a:bodyPr>
            <a:no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Сюжетно-дидактическая игра «Нам на улице не страшно»</a:t>
            </a:r>
          </a:p>
          <a:p>
            <a:pPr algn="ctr"/>
            <a:r>
              <a:rPr lang="ru-RU" sz="2000" b="1" dirty="0">
                <a:solidFill>
                  <a:srgbClr val="002060"/>
                </a:solidFill>
                <a:latin typeface="Times New Roman" panose="02020603050405020304" pitchFamily="18" charset="0"/>
                <a:cs typeface="Times New Roman" panose="02020603050405020304" pitchFamily="18" charset="0"/>
              </a:rPr>
              <a:t>Досуг на тему: «Дорожные знаки – верные друзья»</a:t>
            </a:r>
          </a:p>
          <a:p>
            <a:pPr algn="ctr"/>
            <a:r>
              <a:rPr lang="ru-RU" sz="2000" b="1" dirty="0">
                <a:solidFill>
                  <a:srgbClr val="002060"/>
                </a:solidFill>
                <a:latin typeface="Times New Roman" panose="02020603050405020304" pitchFamily="18" charset="0"/>
                <a:cs typeface="Times New Roman" panose="02020603050405020304" pitchFamily="18" charset="0"/>
              </a:rPr>
              <a:t>Сюжетные игры: «Дальнее плавание», «Самолёты», «Едем в гости»</a:t>
            </a:r>
          </a:p>
          <a:p>
            <a:pPr algn="ctr"/>
            <a:r>
              <a:rPr lang="ru-RU" sz="2000" b="1" dirty="0">
                <a:solidFill>
                  <a:srgbClr val="002060"/>
                </a:solidFill>
                <a:latin typeface="Times New Roman" panose="02020603050405020304" pitchFamily="18" charset="0"/>
                <a:cs typeface="Times New Roman" panose="02020603050405020304" pitchFamily="18" charset="0"/>
              </a:rPr>
              <a:t>Сюжетно-ролевые игры: «Гараж», «Путешествие в автобусе»</a:t>
            </a:r>
          </a:p>
          <a:p>
            <a:pPr algn="ctr"/>
            <a:r>
              <a:rPr lang="ru-RU" sz="2000" b="1" dirty="0">
                <a:solidFill>
                  <a:srgbClr val="002060"/>
                </a:solidFill>
                <a:latin typeface="Times New Roman" panose="02020603050405020304" pitchFamily="18" charset="0"/>
                <a:cs typeface="Times New Roman" panose="02020603050405020304" pitchFamily="18" charset="0"/>
              </a:rPr>
              <a:t>Дидактические игры: «Оцени поступок», «Отвечай быстро», «Мы – пешеходы», «Куда спешат машины»,</a:t>
            </a:r>
          </a:p>
          <a:p>
            <a:pPr algn="ct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Светофорик</a:t>
            </a:r>
            <a:r>
              <a:rPr lang="ru-RU" sz="2000" b="1" dirty="0">
                <a:solidFill>
                  <a:srgbClr val="002060"/>
                </a:solidFill>
                <a:latin typeface="Times New Roman" panose="02020603050405020304" pitchFamily="18" charset="0"/>
                <a:cs typeface="Times New Roman" panose="02020603050405020304" pitchFamily="18" charset="0"/>
              </a:rPr>
              <a:t>», «Найди отличия», «Перекрёсток», «Запрещается – разрешается», «Улица города», «Внимание дорога», «Лото по правилам дорожного движения», «Какой машины не хватает?», «Собери машину из геометрических фигур».</a:t>
            </a:r>
          </a:p>
          <a:p>
            <a:pPr algn="ctr"/>
            <a:r>
              <a:rPr lang="ru-RU" sz="2000" b="1" dirty="0">
                <a:solidFill>
                  <a:srgbClr val="002060"/>
                </a:solidFill>
                <a:latin typeface="Times New Roman" panose="02020603050405020304" pitchFamily="18" charset="0"/>
                <a:cs typeface="Times New Roman" panose="02020603050405020304" pitchFamily="18" charset="0"/>
              </a:rPr>
              <a:t>Дидактические игры: «Поставь правильно знак», «Переведи малыша через дорогу» (на макете), «Хорошо – плохо», «Что не так?», «Что лишнее?», «Найди отличия», «Прогулка по городу» </a:t>
            </a:r>
          </a:p>
        </p:txBody>
      </p:sp>
    </p:spTree>
    <p:extLst>
      <p:ext uri="{BB962C8B-B14F-4D97-AF65-F5344CB8AC3E}">
        <p14:creationId xmlns:p14="http://schemas.microsoft.com/office/powerpoint/2010/main" val="307861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72956"/>
            <a:ext cx="8596668" cy="928048"/>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ОО «Физическое развитие»</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419367"/>
            <a:ext cx="8596668" cy="4621995"/>
          </a:xfrm>
        </p:spPr>
        <p:txBody>
          <a:bodyPr>
            <a:normAutofit/>
          </a:bodyPr>
          <a:lstStyle/>
          <a:p>
            <a:pPr algn="ctr">
              <a:lnSpc>
                <a:spcPct val="150000"/>
              </a:lnSpc>
            </a:pPr>
            <a:r>
              <a:rPr lang="ru-RU" sz="2400" b="1" dirty="0">
                <a:solidFill>
                  <a:srgbClr val="002060"/>
                </a:solidFill>
                <a:latin typeface="Times New Roman" panose="02020603050405020304" pitchFamily="18" charset="0"/>
                <a:cs typeface="Times New Roman" panose="02020603050405020304" pitchFamily="18" charset="0"/>
              </a:rPr>
              <a:t>Подвижные игры: «Стоп», «Кто быстрее провезёт машину по дорожке?», «Мяч в корзину»</a:t>
            </a:r>
          </a:p>
          <a:p>
            <a:pPr algn="ctr">
              <a:lnSpc>
                <a:spcPct val="150000"/>
              </a:lnSpc>
            </a:pPr>
            <a:r>
              <a:rPr lang="ru-RU" sz="2400" b="1" dirty="0">
                <a:solidFill>
                  <a:srgbClr val="002060"/>
                </a:solidFill>
                <a:latin typeface="Times New Roman" panose="02020603050405020304" pitchFamily="18" charset="0"/>
                <a:cs typeface="Times New Roman" panose="02020603050405020304" pitchFamily="18" charset="0"/>
              </a:rPr>
              <a:t>Подвижные игры: «Три цвета», «Самый быстрый», «Умелый пешеход», «Зимняя дорога», «Правила уличного движения», «Не ошибись», «День – ночь</a:t>
            </a:r>
            <a:r>
              <a:rPr lang="ru-RU" sz="20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9339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04716"/>
            <a:ext cx="8596668" cy="6414447"/>
          </a:xfrm>
        </p:spPr>
        <p:txBody>
          <a:bodyPr>
            <a:normAutofit fontScale="90000"/>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Работа с родителями:</a:t>
            </a:r>
            <a:r>
              <a:rPr lang="ru-RU" b="1" dirty="0">
                <a:solidFill>
                  <a:srgbClr val="FF0000"/>
                </a:solidFill>
                <a:latin typeface="Times New Roman" panose="02020603050405020304" pitchFamily="18" charset="0"/>
                <a:cs typeface="Times New Roman" panose="02020603050405020304" pitchFamily="18" charset="0"/>
              </a:rPr>
              <a:t/>
            </a:r>
            <a:br>
              <a:rPr lang="ru-RU" b="1" dirty="0">
                <a:solidFill>
                  <a:srgbClr val="FF000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Проведение </a:t>
            </a:r>
            <a:r>
              <a:rPr lang="ru-RU" sz="2000" dirty="0">
                <a:solidFill>
                  <a:srgbClr val="002060"/>
                </a:solidFill>
                <a:latin typeface="Times New Roman" panose="02020603050405020304" pitchFamily="18" charset="0"/>
                <a:cs typeface="Times New Roman" panose="02020603050405020304" pitchFamily="18" charset="0"/>
              </a:rPr>
              <a:t>родительского собрания. Сообщение родителям о проблеме реализации проекта. Приобщение к совместной деятельности: поиску книг о правилах дорожного движения, плакатов, атрибутов для игр.</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Анкетирование </a:t>
            </a:r>
            <a:r>
              <a:rPr lang="ru-RU" sz="2000" dirty="0">
                <a:solidFill>
                  <a:srgbClr val="002060"/>
                </a:solidFill>
                <a:latin typeface="Times New Roman" panose="02020603050405020304" pitchFamily="18" charset="0"/>
                <a:cs typeface="Times New Roman" panose="02020603050405020304" pitchFamily="18" charset="0"/>
              </a:rPr>
              <a:t>родителей по проблеме. </a:t>
            </a:r>
            <a:r>
              <a:rPr lang="ru-RU" sz="2000" dirty="0" smtClean="0">
                <a:solidFill>
                  <a:srgbClr val="002060"/>
                </a:solidFill>
                <a:latin typeface="Times New Roman" panose="02020603050405020304" pitchFamily="18" charset="0"/>
                <a:cs typeface="Times New Roman" panose="02020603050405020304" pitchFamily="18" charset="0"/>
              </a:rPr>
              <a:t/>
            </a:r>
            <a:br>
              <a:rPr lang="ru-RU" sz="2000"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Наглядная </a:t>
            </a:r>
            <a:r>
              <a:rPr lang="ru-RU" sz="2000" dirty="0">
                <a:solidFill>
                  <a:srgbClr val="002060"/>
                </a:solidFill>
                <a:latin typeface="Times New Roman" panose="02020603050405020304" pitchFamily="18" charset="0"/>
                <a:cs typeface="Times New Roman" panose="02020603050405020304" pitchFamily="18" charset="0"/>
              </a:rPr>
              <a:t>информация - «О правилах дорожного движения»</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Консультация на тему: «Родителям – о безопасности дорожного движения».</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Консультация </a:t>
            </a:r>
            <a:r>
              <a:rPr lang="ru-RU" sz="2000" dirty="0">
                <a:solidFill>
                  <a:srgbClr val="002060"/>
                </a:solidFill>
                <a:latin typeface="Times New Roman" panose="02020603050405020304" pitchFamily="18" charset="0"/>
                <a:cs typeface="Times New Roman" panose="02020603050405020304" pitchFamily="18" charset="0"/>
              </a:rPr>
              <a:t>на тему: «Общие правила по ПДД»</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Оформление папки передвижки</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Консультации: </a:t>
            </a:r>
            <a:r>
              <a:rPr lang="ru-RU" sz="2000" dirty="0">
                <a:solidFill>
                  <a:srgbClr val="002060"/>
                </a:solidFill>
                <a:latin typeface="Times New Roman" panose="02020603050405020304" pitchFamily="18" charset="0"/>
                <a:cs typeface="Times New Roman" panose="02020603050405020304" pitchFamily="18" charset="0"/>
              </a:rPr>
              <a:t>«Где катается ваш ребёнок</a:t>
            </a:r>
            <a:r>
              <a:rPr lang="ru-RU" sz="2000" b="1" dirty="0" smtClean="0">
                <a:solidFill>
                  <a:srgbClr val="002060"/>
                </a:solidFill>
                <a:latin typeface="Times New Roman" panose="02020603050405020304" pitchFamily="18" charset="0"/>
                <a:cs typeface="Times New Roman" panose="02020603050405020304" pitchFamily="18" charset="0"/>
              </a:rPr>
              <a:t/>
            </a:r>
            <a:br>
              <a:rPr lang="ru-RU" sz="2000" b="1"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Консультация </a:t>
            </a:r>
            <a:r>
              <a:rPr lang="ru-RU" sz="2000" dirty="0">
                <a:solidFill>
                  <a:srgbClr val="002060"/>
                </a:solidFill>
                <a:latin typeface="Times New Roman" panose="02020603050405020304" pitchFamily="18" charset="0"/>
                <a:cs typeface="Times New Roman" panose="02020603050405020304" pitchFamily="18" charset="0"/>
              </a:rPr>
              <a:t>на тему: «Ваш ребёнок на улице»</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Предложить родителям принести раскраски для детей на тему: «Правила дорожного движения»</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Предложить </a:t>
            </a:r>
            <a:r>
              <a:rPr lang="ru-RU" sz="2000" dirty="0">
                <a:solidFill>
                  <a:srgbClr val="002060"/>
                </a:solidFill>
                <a:latin typeface="Times New Roman" panose="02020603050405020304" pitchFamily="18" charset="0"/>
                <a:cs typeface="Times New Roman" panose="02020603050405020304" pitchFamily="18" charset="0"/>
              </a:rPr>
              <a:t>сшить или купить костюмы: инспектора ДПС, полицейского</a:t>
            </a:r>
            <a:r>
              <a:rPr lang="ru-RU" sz="2000" dirty="0" smtClean="0">
                <a:solidFill>
                  <a:srgbClr val="002060"/>
                </a:solidFill>
                <a:latin typeface="Times New Roman" panose="02020603050405020304" pitchFamily="18" charset="0"/>
                <a:cs typeface="Times New Roman" panose="02020603050405020304" pitchFamily="18" charset="0"/>
              </a:rPr>
              <a:t>.</a:t>
            </a:r>
            <a:r>
              <a:rPr lang="ru-RU" b="1" dirty="0">
                <a:solidFill>
                  <a:srgbClr val="FF0000"/>
                </a:solidFill>
                <a:latin typeface="Times New Roman" panose="02020603050405020304" pitchFamily="18" charset="0"/>
                <a:cs typeface="Times New Roman" panose="02020603050405020304" pitchFamily="18" charset="0"/>
              </a:rPr>
              <a:t/>
            </a:r>
            <a:br>
              <a:rPr lang="ru-RU" b="1" dirty="0">
                <a:solidFill>
                  <a:srgbClr val="FF000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Создание </a:t>
            </a:r>
            <a:r>
              <a:rPr lang="ru-RU" sz="2000" dirty="0">
                <a:solidFill>
                  <a:srgbClr val="002060"/>
                </a:solidFill>
                <a:latin typeface="Times New Roman" panose="02020603050405020304" pitchFamily="18" charset="0"/>
                <a:cs typeface="Times New Roman" panose="02020603050405020304" pitchFamily="18" charset="0"/>
              </a:rPr>
              <a:t>книги о правилах дорожного движения с иллюстрациями (картинками – совместная работа родителей и детей</a:t>
            </a:r>
            <a:r>
              <a:rPr lang="ru-RU" sz="2000" dirty="0" smtClean="0">
                <a:solidFill>
                  <a:srgbClr val="002060"/>
                </a:solidFill>
                <a:latin typeface="Times New Roman" panose="02020603050405020304" pitchFamily="18" charset="0"/>
                <a:cs typeface="Times New Roman" panose="02020603050405020304" pitchFamily="18" charset="0"/>
              </a:rPr>
              <a:t>)</a:t>
            </a:r>
            <a:r>
              <a:rPr lang="ru-RU" sz="2000" b="1" dirty="0" smtClean="0">
                <a:solidFill>
                  <a:srgbClr val="002060"/>
                </a:solidFill>
                <a:latin typeface="Times New Roman" panose="02020603050405020304" pitchFamily="18" charset="0"/>
                <a:cs typeface="Times New Roman" panose="02020603050405020304" pitchFamily="18" charset="0"/>
              </a:rPr>
              <a:t/>
            </a:r>
            <a:br>
              <a:rPr lang="ru-RU" sz="2000" b="1" dirty="0" smtClean="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Консультация </a:t>
            </a:r>
            <a:r>
              <a:rPr lang="ru-RU" sz="2000" dirty="0">
                <a:solidFill>
                  <a:srgbClr val="002060"/>
                </a:solidFill>
                <a:latin typeface="Times New Roman" panose="02020603050405020304" pitchFamily="18" charset="0"/>
                <a:cs typeface="Times New Roman" panose="02020603050405020304" pitchFamily="18" charset="0"/>
              </a:rPr>
              <a:t>на тему: «Безопасность детей на улицах города»</a:t>
            </a:r>
            <a:br>
              <a:rPr lang="ru-RU" sz="2000" dirty="0">
                <a:solidFill>
                  <a:srgbClr val="002060"/>
                </a:solidFill>
                <a:latin typeface="Times New Roman" panose="02020603050405020304" pitchFamily="18" charset="0"/>
                <a:cs typeface="Times New Roman" panose="02020603050405020304" pitchFamily="18" charset="0"/>
              </a:rPr>
            </a:br>
            <a:r>
              <a:rPr lang="ru-RU" sz="2000" dirty="0" smtClean="0">
                <a:solidFill>
                  <a:srgbClr val="002060"/>
                </a:solidFill>
                <a:latin typeface="Times New Roman" panose="02020603050405020304" pitchFamily="18" charset="0"/>
                <a:cs typeface="Times New Roman" panose="02020603050405020304" pitchFamily="18" charset="0"/>
              </a:rPr>
              <a:t>Наглядная </a:t>
            </a:r>
            <a:r>
              <a:rPr lang="ru-RU" sz="2000" dirty="0">
                <a:solidFill>
                  <a:srgbClr val="002060"/>
                </a:solidFill>
                <a:latin typeface="Times New Roman" panose="02020603050405020304" pitchFamily="18" charset="0"/>
                <a:cs typeface="Times New Roman" panose="02020603050405020304" pitchFamily="18" charset="0"/>
              </a:rPr>
              <a:t>информация «Советы родителям» </a:t>
            </a:r>
            <a:r>
              <a:rPr lang="ru-RU" b="1" dirty="0" smtClean="0">
                <a:solidFill>
                  <a:srgbClr val="FF0000"/>
                </a:solidFill>
                <a:latin typeface="Times New Roman" panose="02020603050405020304" pitchFamily="18" charset="0"/>
                <a:cs typeface="Times New Roman" panose="02020603050405020304" pitchFamily="18" charset="0"/>
              </a:rPr>
              <a:t/>
            </a:r>
            <a:br>
              <a:rPr lang="ru-RU" b="1" dirty="0" smtClean="0">
                <a:solidFill>
                  <a:srgbClr val="FF0000"/>
                </a:solidFill>
                <a:latin typeface="Times New Roman" panose="02020603050405020304" pitchFamily="18" charset="0"/>
                <a:cs typeface="Times New Roman" panose="02020603050405020304" pitchFamily="18" charset="0"/>
              </a:rPr>
            </a:br>
            <a:r>
              <a:rPr lang="ru-RU" sz="1800" dirty="0" smtClean="0">
                <a:solidFill>
                  <a:srgbClr val="002060"/>
                </a:solidFill>
                <a:latin typeface="Times New Roman" panose="02020603050405020304" pitchFamily="18" charset="0"/>
                <a:cs typeface="Times New Roman" panose="02020603050405020304" pitchFamily="18" charset="0"/>
              </a:rPr>
              <a:t>Подготовка </a:t>
            </a:r>
            <a:r>
              <a:rPr lang="ru-RU" sz="1800" dirty="0">
                <a:solidFill>
                  <a:srgbClr val="002060"/>
                </a:solidFill>
                <a:latin typeface="Times New Roman" panose="02020603050405020304" pitchFamily="18" charset="0"/>
                <a:cs typeface="Times New Roman" panose="02020603050405020304" pitchFamily="18" charset="0"/>
              </a:rPr>
              <a:t>к празднику «Знатоки правил дорожного движения»</a:t>
            </a:r>
            <a:br>
              <a:rPr lang="ru-RU" sz="1800" dirty="0">
                <a:solidFill>
                  <a:srgbClr val="002060"/>
                </a:solidFill>
                <a:latin typeface="Times New Roman" panose="02020603050405020304" pitchFamily="18" charset="0"/>
                <a:cs typeface="Times New Roman" panose="02020603050405020304" pitchFamily="18" charset="0"/>
              </a:rPr>
            </a:br>
            <a:r>
              <a:rPr lang="ru-RU" sz="1800" dirty="0" smtClean="0">
                <a:solidFill>
                  <a:srgbClr val="002060"/>
                </a:solidFill>
                <a:latin typeface="Times New Roman" panose="02020603050405020304" pitchFamily="18" charset="0"/>
                <a:cs typeface="Times New Roman" panose="02020603050405020304" pitchFamily="18" charset="0"/>
              </a:rPr>
              <a:t>Изготовление </a:t>
            </a:r>
            <a:r>
              <a:rPr lang="ru-RU" sz="1800" dirty="0">
                <a:solidFill>
                  <a:srgbClr val="002060"/>
                </a:solidFill>
                <a:latin typeface="Times New Roman" panose="02020603050405020304" pitchFamily="18" charset="0"/>
                <a:cs typeface="Times New Roman" panose="02020603050405020304" pitchFamily="18" charset="0"/>
              </a:rPr>
              <a:t>дидактических игр «Собери дорожный знак</a:t>
            </a:r>
            <a:r>
              <a:rPr lang="ru-RU" sz="1800" dirty="0" smtClean="0">
                <a:solidFill>
                  <a:srgbClr val="002060"/>
                </a:solidFill>
                <a:latin typeface="Times New Roman" panose="02020603050405020304" pitchFamily="18" charset="0"/>
                <a:cs typeface="Times New Roman" panose="02020603050405020304" pitchFamily="18" charset="0"/>
              </a:rPr>
              <a:t>»</a:t>
            </a:r>
            <a:r>
              <a:rPr lang="ru-RU" dirty="0"/>
              <a:t/>
            </a:r>
            <a:br>
              <a:rPr lang="ru-RU" dirty="0"/>
            </a:br>
            <a:r>
              <a:rPr lang="ru-RU" sz="2000" dirty="0" smtClean="0">
                <a:solidFill>
                  <a:srgbClr val="002060"/>
                </a:solidFill>
                <a:latin typeface="Times New Roman" panose="02020603050405020304" pitchFamily="18" charset="0"/>
                <a:cs typeface="Times New Roman" panose="02020603050405020304" pitchFamily="18" charset="0"/>
              </a:rPr>
              <a:t>Информационная </a:t>
            </a:r>
            <a:r>
              <a:rPr lang="ru-RU" sz="2000" dirty="0">
                <a:solidFill>
                  <a:srgbClr val="002060"/>
                </a:solidFill>
                <a:latin typeface="Times New Roman" panose="02020603050405020304" pitchFamily="18" charset="0"/>
                <a:cs typeface="Times New Roman" panose="02020603050405020304" pitchFamily="18" charset="0"/>
              </a:rPr>
              <a:t>газета для родителей: «Школа </a:t>
            </a:r>
            <a:r>
              <a:rPr lang="ru-RU" sz="2000" dirty="0" err="1">
                <a:solidFill>
                  <a:srgbClr val="002060"/>
                </a:solidFill>
                <a:latin typeface="Times New Roman" panose="02020603050405020304" pitchFamily="18" charset="0"/>
                <a:cs typeface="Times New Roman" panose="02020603050405020304" pitchFamily="18" charset="0"/>
              </a:rPr>
              <a:t>светофорика</a:t>
            </a:r>
            <a:r>
              <a:rPr lang="ru-RU" sz="2000" dirty="0">
                <a:solidFill>
                  <a:srgbClr val="002060"/>
                </a:solidFill>
                <a:latin typeface="Times New Roman" panose="02020603050405020304" pitchFamily="18" charset="0"/>
                <a:cs typeface="Times New Roman" panose="02020603050405020304" pitchFamily="18" charset="0"/>
              </a:rPr>
              <a:t>». </a:t>
            </a:r>
            <a:r>
              <a:rPr lang="ru-RU" sz="2000">
                <a:solidFill>
                  <a:srgbClr val="002060"/>
                </a:solidFill>
                <a:latin typeface="Times New Roman" panose="02020603050405020304" pitchFamily="18" charset="0"/>
                <a:cs typeface="Times New Roman" panose="02020603050405020304" pitchFamily="18" charset="0"/>
              </a:rPr>
              <a:t/>
            </a:r>
            <a:br>
              <a:rPr lang="ru-RU" sz="2000">
                <a:solidFill>
                  <a:srgbClr val="002060"/>
                </a:solidFill>
                <a:latin typeface="Times New Roman" panose="02020603050405020304" pitchFamily="18" charset="0"/>
                <a:cs typeface="Times New Roman" panose="02020603050405020304" pitchFamily="18" charset="0"/>
              </a:rPr>
            </a:br>
            <a:r>
              <a:rPr lang="ru-RU" sz="2000" smtClean="0">
                <a:solidFill>
                  <a:srgbClr val="002060"/>
                </a:solidFill>
                <a:latin typeface="Times New Roman" panose="02020603050405020304" pitchFamily="18" charset="0"/>
                <a:cs typeface="Times New Roman" panose="02020603050405020304" pitchFamily="18" charset="0"/>
              </a:rPr>
              <a:t>Консультация </a:t>
            </a:r>
            <a:r>
              <a:rPr lang="ru-RU" sz="2000" dirty="0">
                <a:solidFill>
                  <a:srgbClr val="002060"/>
                </a:solidFill>
                <a:latin typeface="Times New Roman" panose="02020603050405020304" pitchFamily="18" charset="0"/>
                <a:cs typeface="Times New Roman" panose="02020603050405020304" pitchFamily="18" charset="0"/>
              </a:rPr>
              <a:t>на тему: «Предупреждение дорожно-транспортного травматизма» </a:t>
            </a:r>
            <a:r>
              <a:rPr lang="ru-RU" dirty="0">
                <a:solidFill>
                  <a:srgbClr val="002060"/>
                </a:solidFill>
              </a:rPr>
              <a:t/>
            </a:r>
            <a:br>
              <a:rPr lang="ru-RU" dirty="0">
                <a:solidFill>
                  <a:srgbClr val="002060"/>
                </a:solidFill>
              </a:rPr>
            </a:br>
            <a:endParaRPr lang="ru-RU" dirty="0">
              <a:solidFill>
                <a:srgbClr val="002060"/>
              </a:solidFill>
            </a:endParaRPr>
          </a:p>
        </p:txBody>
      </p:sp>
    </p:spTree>
    <p:extLst>
      <p:ext uri="{BB962C8B-B14F-4D97-AF65-F5344CB8AC3E}">
        <p14:creationId xmlns:p14="http://schemas.microsoft.com/office/powerpoint/2010/main" val="105888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107" y="322996"/>
            <a:ext cx="8596668" cy="6535004"/>
          </a:xfrm>
        </p:spPr>
        <p:txBody>
          <a:bodyPr>
            <a:normAutofit fontScale="90000"/>
          </a:bodyPr>
          <a:lstStyle/>
          <a:p>
            <a:pPr algn="ctr">
              <a:lnSpc>
                <a:spcPct val="150000"/>
              </a:lnSpc>
            </a:pPr>
            <a:r>
              <a:rPr lang="ru-RU" b="1" dirty="0" smtClean="0">
                <a:solidFill>
                  <a:srgbClr val="FF0000"/>
                </a:solidFill>
                <a:latin typeface="Times New Roman" panose="02020603050405020304" pitchFamily="18" charset="0"/>
                <a:cs typeface="Times New Roman" panose="02020603050405020304" pitchFamily="18" charset="0"/>
              </a:rPr>
              <a:t>Заключительный этап:</a:t>
            </a:r>
            <a:r>
              <a:rPr lang="ru-RU" dirty="0" smtClean="0"/>
              <a:t/>
            </a:r>
            <a:br>
              <a:rPr lang="ru-RU" dirty="0" smtClean="0"/>
            </a:br>
            <a:r>
              <a:rPr lang="ru-RU" sz="2000" b="1" dirty="0">
                <a:solidFill>
                  <a:srgbClr val="002060"/>
                </a:solidFill>
                <a:latin typeface="Times New Roman" panose="02020603050405020304" pitchFamily="18" charset="0"/>
                <a:cs typeface="Times New Roman" panose="02020603050405020304" pitchFamily="18" charset="0"/>
              </a:rPr>
              <a:t>1.Дидактические игры: «Найди отличия», «Перекрёсток», «Что будет если…», «Собери дорожные ситуации», «Ездит, плавает, летает», «Поставь машину на стоянку соревнование «Кто быстрее соберёт автомобиль»</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2.Чтение, обсуждение и драматизация стихотворения </a:t>
            </a:r>
            <a:r>
              <a:rPr lang="ru-RU" sz="2000" b="1" dirty="0" err="1">
                <a:solidFill>
                  <a:srgbClr val="002060"/>
                </a:solidFill>
                <a:latin typeface="Times New Roman" panose="02020603050405020304" pitchFamily="18" charset="0"/>
                <a:cs typeface="Times New Roman" panose="02020603050405020304" pitchFamily="18" charset="0"/>
              </a:rPr>
              <a:t>О.Бедарева</a:t>
            </a:r>
            <a:r>
              <a:rPr lang="ru-RU" sz="2000" b="1" dirty="0">
                <a:solidFill>
                  <a:srgbClr val="002060"/>
                </a:solidFill>
                <a:latin typeface="Times New Roman" panose="02020603050405020304" pitchFamily="18" charset="0"/>
                <a:cs typeface="Times New Roman" panose="02020603050405020304" pitchFamily="18" charset="0"/>
              </a:rPr>
              <a:t> «Если бы…»</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3. Беседа о правилах поведения пешеходов за городом.</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4. Игра – Лото «Дорожные знаки»</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5. Конструирование: постройка, разного вида транспорта из «</a:t>
            </a:r>
            <a:r>
              <a:rPr lang="ru-RU" sz="2000" b="1" dirty="0" err="1">
                <a:solidFill>
                  <a:srgbClr val="002060"/>
                </a:solidFill>
                <a:latin typeface="Times New Roman" panose="02020603050405020304" pitchFamily="18" charset="0"/>
                <a:cs typeface="Times New Roman" panose="02020603050405020304" pitchFamily="18" charset="0"/>
              </a:rPr>
              <a:t>Лего</a:t>
            </a:r>
            <a:r>
              <a:rPr lang="ru-RU" sz="2000" b="1" dirty="0">
                <a:solidFill>
                  <a:srgbClr val="002060"/>
                </a:solidFill>
                <a:latin typeface="Times New Roman" panose="02020603050405020304" pitchFamily="18" charset="0"/>
                <a:cs typeface="Times New Roman" panose="02020603050405020304" pitchFamily="18" charset="0"/>
              </a:rPr>
              <a:t>»</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6. Рисование «запрещающих»  дорожных знаков, обведение трафаретов, шаблонов.</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7. Итоговая викторина на тему: «Знатоки правил дорожного движения» (с приглашением родителей) </a:t>
            </a:r>
            <a:r>
              <a:rPr lang="ru-RU" b="1" dirty="0" smtClean="0">
                <a:solidFill>
                  <a:srgbClr val="002060"/>
                </a:solidFill>
                <a:latin typeface="Times New Roman" panose="02020603050405020304" pitchFamily="18" charset="0"/>
                <a:cs typeface="Times New Roman" panose="02020603050405020304" pitchFamily="18" charset="0"/>
              </a:rPr>
              <a:t/>
            </a:r>
            <a:br>
              <a:rPr lang="ru-RU" b="1" dirty="0" smtClean="0">
                <a:solidFill>
                  <a:srgbClr val="002060"/>
                </a:solidFill>
                <a:latin typeface="Times New Roman" panose="02020603050405020304" pitchFamily="18" charset="0"/>
                <a:cs typeface="Times New Roman" panose="02020603050405020304" pitchFamily="18" charset="0"/>
              </a:rPr>
            </a:br>
            <a:r>
              <a:rPr lang="ru-RU" sz="2000" b="1" dirty="0" smtClean="0">
                <a:solidFill>
                  <a:srgbClr val="002060"/>
                </a:solidFill>
                <a:latin typeface="Times New Roman" pitchFamily="18" charset="0"/>
                <a:cs typeface="Times New Roman" pitchFamily="18" charset="0"/>
              </a:rPr>
              <a:t>8. </a:t>
            </a:r>
            <a:r>
              <a:rPr lang="ru-RU" sz="2000" b="1" dirty="0">
                <a:solidFill>
                  <a:srgbClr val="002060"/>
                </a:solidFill>
                <a:latin typeface="Times New Roman" pitchFamily="18" charset="0"/>
                <a:cs typeface="Times New Roman" pitchFamily="18" charset="0"/>
              </a:rPr>
              <a:t>С</a:t>
            </a:r>
            <a:r>
              <a:rPr lang="ru-RU" sz="2000" b="1" dirty="0" smtClean="0">
                <a:solidFill>
                  <a:srgbClr val="002060"/>
                </a:solidFill>
                <a:latin typeface="Times New Roman" pitchFamily="18" charset="0"/>
                <a:cs typeface="Times New Roman" pitchFamily="18" charset="0"/>
              </a:rPr>
              <a:t>оздание мультимедийной  презентации (демонстрация слайдов).</a:t>
            </a:r>
            <a:r>
              <a:rPr lang="ru-RU" b="1" dirty="0">
                <a:solidFill>
                  <a:srgbClr val="002060"/>
                </a:solidFill>
                <a:latin typeface="Times New Roman" pitchFamily="18" charset="0"/>
                <a:cs typeface="Times New Roman" pitchFamily="18" charset="0"/>
              </a:rPr>
              <a:t/>
            </a:r>
            <a:br>
              <a:rPr lang="ru-RU" b="1" dirty="0">
                <a:solidFill>
                  <a:srgbClr val="002060"/>
                </a:solidFill>
                <a:latin typeface="Times New Roman" pitchFamily="18" charset="0"/>
                <a:cs typeface="Times New Roman" pitchFamily="18" charset="0"/>
              </a:rPr>
            </a:br>
            <a:endParaRPr lang="ru-RU"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8915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516" y="595952"/>
            <a:ext cx="8596668" cy="1320800"/>
          </a:xfrm>
        </p:spPr>
        <p:txBody>
          <a:bodyPr>
            <a:normAutofit fontScale="90000"/>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Литература:</a:t>
            </a:r>
            <a:br>
              <a:rPr lang="ru-RU" b="1" dirty="0" smtClean="0">
                <a:solidFill>
                  <a:srgbClr val="FF0000"/>
                </a:solidFill>
                <a:latin typeface="Times New Roman" panose="02020603050405020304" pitchFamily="18" charset="0"/>
                <a:cs typeface="Times New Roman" panose="02020603050405020304" pitchFamily="18" charset="0"/>
              </a:rPr>
            </a:br>
            <a:r>
              <a:rPr lang="ru-RU" dirty="0" smtClean="0"/>
              <a:t/>
            </a:r>
            <a:br>
              <a:rPr lang="ru-RU" dirty="0" smtClean="0"/>
            </a:br>
            <a:r>
              <a:rPr lang="ru-RU" dirty="0">
                <a:latin typeface="Times New Roman" panose="02020603050405020304" pitchFamily="18" charset="0"/>
                <a:cs typeface="Times New Roman" panose="02020603050405020304" pitchFamily="18" charset="0"/>
              </a:rPr>
              <a:t> </a:t>
            </a:r>
            <a:r>
              <a:rPr lang="ru-RU" sz="2700" dirty="0">
                <a:solidFill>
                  <a:srgbClr val="002060"/>
                </a:solidFill>
                <a:latin typeface="Times New Roman" panose="02020603050405020304" pitchFamily="18" charset="0"/>
                <a:cs typeface="Times New Roman" panose="02020603050405020304" pitchFamily="18" charset="0"/>
              </a:rPr>
              <a:t>Авдеева Н.Н., Князева Н.Л., </a:t>
            </a:r>
            <a:r>
              <a:rPr lang="ru-RU" sz="2700" dirty="0" err="1">
                <a:solidFill>
                  <a:srgbClr val="002060"/>
                </a:solidFill>
                <a:latin typeface="Times New Roman" panose="02020603050405020304" pitchFamily="18" charset="0"/>
                <a:cs typeface="Times New Roman" panose="02020603050405020304" pitchFamily="18" charset="0"/>
              </a:rPr>
              <a:t>Стеркина</a:t>
            </a:r>
            <a:r>
              <a:rPr lang="ru-RU" sz="2700" dirty="0">
                <a:solidFill>
                  <a:srgbClr val="002060"/>
                </a:solidFill>
                <a:latin typeface="Times New Roman" panose="02020603050405020304" pitchFamily="18" charset="0"/>
                <a:cs typeface="Times New Roman" panose="02020603050405020304" pitchFamily="18" charset="0"/>
              </a:rPr>
              <a:t> Р.Б. Безопасность. Учебное пособие по основам безопасности жизнедеятельности детей старшего дошкольного возраста. </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Белая К.Ю., </a:t>
            </a:r>
            <a:r>
              <a:rPr lang="ru-RU" sz="2700" dirty="0" err="1">
                <a:solidFill>
                  <a:srgbClr val="002060"/>
                </a:solidFill>
                <a:latin typeface="Times New Roman" panose="02020603050405020304" pitchFamily="18" charset="0"/>
                <a:cs typeface="Times New Roman" panose="02020603050405020304" pitchFamily="18" charset="0"/>
              </a:rPr>
              <a:t>Зимонина</a:t>
            </a:r>
            <a:r>
              <a:rPr lang="ru-RU" sz="2700" dirty="0">
                <a:solidFill>
                  <a:srgbClr val="002060"/>
                </a:solidFill>
                <a:latin typeface="Times New Roman" panose="02020603050405020304" pitchFamily="18" charset="0"/>
                <a:cs typeface="Times New Roman" panose="02020603050405020304" pitchFamily="18" charset="0"/>
              </a:rPr>
              <a:t> В.Н., </a:t>
            </a:r>
            <a:r>
              <a:rPr lang="ru-RU" sz="2700" dirty="0" err="1">
                <a:solidFill>
                  <a:srgbClr val="002060"/>
                </a:solidFill>
                <a:latin typeface="Times New Roman" panose="02020603050405020304" pitchFamily="18" charset="0"/>
                <a:cs typeface="Times New Roman" panose="02020603050405020304" pitchFamily="18" charset="0"/>
              </a:rPr>
              <a:t>Кондрыкинская</a:t>
            </a:r>
            <a:r>
              <a:rPr lang="ru-RU" sz="2700" dirty="0">
                <a:solidFill>
                  <a:srgbClr val="002060"/>
                </a:solidFill>
                <a:latin typeface="Times New Roman" panose="02020603050405020304" pitchFamily="18" charset="0"/>
                <a:cs typeface="Times New Roman" panose="02020603050405020304" pitchFamily="18" charset="0"/>
              </a:rPr>
              <a:t> Л.А. Как обеспечить безопасность дошкольников. Конспекты по основам безопасности детей дошкольного возраста. Книга для воспитателей детского сада.  </a:t>
            </a:r>
            <a:br>
              <a:rPr lang="ru-RU" sz="2700" dirty="0">
                <a:solidFill>
                  <a:srgbClr val="002060"/>
                </a:solidFill>
                <a:latin typeface="Times New Roman" panose="02020603050405020304" pitchFamily="18" charset="0"/>
                <a:cs typeface="Times New Roman" panose="02020603050405020304" pitchFamily="18" charset="0"/>
              </a:rPr>
            </a:br>
            <a:r>
              <a:rPr lang="ru-RU" sz="2700" dirty="0" err="1">
                <a:solidFill>
                  <a:srgbClr val="002060"/>
                </a:solidFill>
                <a:latin typeface="Times New Roman" panose="02020603050405020304" pitchFamily="18" charset="0"/>
                <a:cs typeface="Times New Roman" panose="02020603050405020304" pitchFamily="18" charset="0"/>
              </a:rPr>
              <a:t>Добрякова</a:t>
            </a:r>
            <a:r>
              <a:rPr lang="ru-RU" sz="2700" dirty="0">
                <a:solidFill>
                  <a:srgbClr val="002060"/>
                </a:solidFill>
                <a:latin typeface="Times New Roman" panose="02020603050405020304" pitchFamily="18" charset="0"/>
                <a:cs typeface="Times New Roman" panose="02020603050405020304" pitchFamily="18" charset="0"/>
              </a:rPr>
              <a:t> В.А., Борисова Н.В., Панина Т.А., </a:t>
            </a:r>
            <a:r>
              <a:rPr lang="ru-RU" sz="2700" dirty="0" err="1">
                <a:solidFill>
                  <a:srgbClr val="002060"/>
                </a:solidFill>
                <a:latin typeface="Times New Roman" panose="02020603050405020304" pitchFamily="18" charset="0"/>
                <a:cs typeface="Times New Roman" panose="02020603050405020304" pitchFamily="18" charset="0"/>
              </a:rPr>
              <a:t>Уклонская</a:t>
            </a:r>
            <a:r>
              <a:rPr lang="ru-RU" sz="2700" dirty="0">
                <a:solidFill>
                  <a:srgbClr val="002060"/>
                </a:solidFill>
                <a:latin typeface="Times New Roman" panose="02020603050405020304" pitchFamily="18" charset="0"/>
                <a:cs typeface="Times New Roman" panose="02020603050405020304" pitchFamily="18" charset="0"/>
              </a:rPr>
              <a:t> С.А. Три сигнала светофора. </a:t>
            </a:r>
            <a:r>
              <a:rPr lang="ru-RU" sz="2700" dirty="0" smtClean="0">
                <a:solidFill>
                  <a:srgbClr val="002060"/>
                </a:solidFill>
                <a:latin typeface="Times New Roman" panose="02020603050405020304" pitchFamily="18" charset="0"/>
                <a:cs typeface="Times New Roman" panose="02020603050405020304" pitchFamily="18" charset="0"/>
              </a:rPr>
              <a:t/>
            </a:r>
            <a:br>
              <a:rPr lang="ru-RU" sz="2700" dirty="0" smtClean="0">
                <a:solidFill>
                  <a:srgbClr val="002060"/>
                </a:solidFill>
                <a:latin typeface="Times New Roman" panose="02020603050405020304" pitchFamily="18" charset="0"/>
                <a:cs typeface="Times New Roman" panose="02020603050405020304" pitchFamily="18" charset="0"/>
              </a:rPr>
            </a:br>
            <a:r>
              <a:rPr lang="ru-RU" sz="2700" dirty="0" smtClean="0">
                <a:solidFill>
                  <a:srgbClr val="002060"/>
                </a:solidFill>
                <a:latin typeface="Times New Roman" panose="02020603050405020304" pitchFamily="18" charset="0"/>
                <a:cs typeface="Times New Roman" panose="02020603050405020304" pitchFamily="18" charset="0"/>
              </a:rPr>
              <a:t>Дидактические </a:t>
            </a:r>
            <a:r>
              <a:rPr lang="ru-RU" sz="2700" dirty="0">
                <a:solidFill>
                  <a:srgbClr val="002060"/>
                </a:solidFill>
                <a:latin typeface="Times New Roman" panose="02020603050405020304" pitchFamily="18" charset="0"/>
                <a:cs typeface="Times New Roman" panose="02020603050405020304" pitchFamily="18" charset="0"/>
              </a:rPr>
              <a:t>игры, сценарии вечеров досуга. Книга для </a:t>
            </a:r>
            <a:r>
              <a:rPr lang="ru-RU" sz="2700" dirty="0" err="1">
                <a:solidFill>
                  <a:srgbClr val="002060"/>
                </a:solidFill>
                <a:latin typeface="Times New Roman" panose="02020603050405020304" pitchFamily="18" charset="0"/>
                <a:cs typeface="Times New Roman" panose="02020603050405020304" pitchFamily="18" charset="0"/>
              </a:rPr>
              <a:t>воспитателеля</a:t>
            </a:r>
            <a:r>
              <a:rPr lang="ru-RU" sz="2700" dirty="0">
                <a:solidFill>
                  <a:srgbClr val="002060"/>
                </a:solidFill>
                <a:latin typeface="Times New Roman" panose="02020603050405020304" pitchFamily="18" charset="0"/>
                <a:cs typeface="Times New Roman" panose="02020603050405020304" pitchFamily="18" charset="0"/>
              </a:rPr>
              <a:t> детского сада. </a:t>
            </a:r>
            <a:r>
              <a:rPr lang="ru-RU" dirty="0">
                <a:solidFill>
                  <a:srgbClr val="002060"/>
                </a:solidFill>
                <a:latin typeface="Times New Roman" panose="02020603050405020304" pitchFamily="18" charset="0"/>
                <a:cs typeface="Times New Roman" panose="02020603050405020304" pitchFamily="18" charset="0"/>
              </a:rPr>
              <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
            </a:r>
            <a:br>
              <a:rPr lang="ru-RU" dirty="0">
                <a:solidFill>
                  <a:srgbClr val="002060"/>
                </a:solidFill>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98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930400"/>
          </a:xfrm>
        </p:spPr>
        <p:txBody>
          <a:bodyPr>
            <a:normAutofit fontScale="90000"/>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Родительское собрание.</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Ознакомление родителей с задачами и планом работы по проекту на тему: «Азбука дорожного движения»</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5845" y="2215663"/>
            <a:ext cx="4994031" cy="4302368"/>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46276" y="2710203"/>
            <a:ext cx="4181302" cy="3133898"/>
          </a:xfrm>
        </p:spPr>
      </p:pic>
    </p:spTree>
    <p:extLst>
      <p:ext uri="{BB962C8B-B14F-4D97-AF65-F5344CB8AC3E}">
        <p14:creationId xmlns:p14="http://schemas.microsoft.com/office/powerpoint/2010/main" val="335057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1070"/>
            <a:ext cx="8596668" cy="1105468"/>
          </a:xfrm>
        </p:spPr>
        <p:txBody>
          <a:bodyPr>
            <a:normAutofit fontScale="90000"/>
          </a:bodyPr>
          <a:lstStyle/>
          <a:p>
            <a:r>
              <a:rPr lang="ru-RU" dirty="0" smtClean="0">
                <a:solidFill>
                  <a:srgbClr val="FF0000"/>
                </a:solidFill>
                <a:latin typeface="Times New Roman" panose="02020603050405020304" pitchFamily="18" charset="0"/>
                <a:cs typeface="Times New Roman" panose="02020603050405020304" pitchFamily="18" charset="0"/>
              </a:rPr>
              <a:t>Материальная база по развитию у детей безопасного поведения  на дороге,</a:t>
            </a:r>
            <a:r>
              <a:rPr lang="ru-RU" dirty="0">
                <a:solidFill>
                  <a:srgbClr val="FF0000"/>
                </a:solidFill>
                <a:latin typeface="Times New Roman" panose="02020603050405020304" pitchFamily="18" charset="0"/>
                <a:cs typeface="Times New Roman" panose="02020603050405020304" pitchFamily="18" charset="0"/>
              </a:rPr>
              <a:t> имеющаяся в </a:t>
            </a:r>
            <a:r>
              <a:rPr lang="ru-RU" dirty="0" smtClean="0">
                <a:solidFill>
                  <a:srgbClr val="FF0000"/>
                </a:solidFill>
                <a:latin typeface="Times New Roman" panose="02020603050405020304" pitchFamily="18" charset="0"/>
                <a:cs typeface="Times New Roman" panose="02020603050405020304" pitchFamily="18" charset="0"/>
              </a:rPr>
              <a:t>группе</a:t>
            </a:r>
            <a:br>
              <a:rPr lang="ru-RU" dirty="0" smtClean="0">
                <a:solidFill>
                  <a:srgbClr val="FF0000"/>
                </a:solidFill>
                <a:latin typeface="Times New Roman" panose="02020603050405020304" pitchFamily="18" charset="0"/>
                <a:cs typeface="Times New Roman" panose="02020603050405020304" pitchFamily="18" charset="0"/>
              </a:rPr>
            </a:br>
            <a:r>
              <a:rPr lang="ru-RU" sz="2200" dirty="0" smtClean="0">
                <a:solidFill>
                  <a:srgbClr val="FF0000"/>
                </a:solidFill>
                <a:latin typeface="Times New Roman" panose="02020603050405020304" pitchFamily="18" charset="0"/>
                <a:cs typeface="Times New Roman" panose="02020603050405020304" pitchFamily="18" charset="0"/>
              </a:rPr>
              <a:t>Д/ и «Берегись автомобиля»</a:t>
            </a:r>
            <a:br>
              <a:rPr lang="ru-RU" sz="2200" dirty="0" smtClean="0">
                <a:solidFill>
                  <a:srgbClr val="FF0000"/>
                </a:solidFill>
                <a:latin typeface="Times New Roman" panose="02020603050405020304" pitchFamily="18" charset="0"/>
                <a:cs typeface="Times New Roman" panose="02020603050405020304" pitchFamily="18" charset="0"/>
              </a:rPr>
            </a:br>
            <a:r>
              <a:rPr lang="ru-RU" sz="2200" dirty="0" smtClean="0">
                <a:solidFill>
                  <a:srgbClr val="FF0000"/>
                </a:solidFill>
                <a:latin typeface="Times New Roman" panose="02020603050405020304" pitchFamily="18" charset="0"/>
                <a:cs typeface="Times New Roman" panose="02020603050405020304" pitchFamily="18" charset="0"/>
              </a:rPr>
              <a:t>Лото «Дорожные знак</a:t>
            </a:r>
            <a:r>
              <a:rPr lang="ru-RU" sz="2000" dirty="0" smtClean="0">
                <a:solidFill>
                  <a:srgbClr val="FF0000"/>
                </a:solidFill>
                <a:latin typeface="Times New Roman" panose="02020603050405020304" pitchFamily="18" charset="0"/>
                <a:cs typeface="Times New Roman" panose="02020603050405020304" pitchFamily="18" charset="0"/>
              </a:rPr>
              <a:t>и»</a:t>
            </a:r>
            <a:r>
              <a:rPr lang="ru-RU" sz="2000" dirty="0" smtClean="0">
                <a:solidFill>
                  <a:srgbClr val="FF0000"/>
                </a:solidFill>
                <a:latin typeface="Times New Roman" panose="02020603050405020304" pitchFamily="18" charset="0"/>
                <a:cs typeface="Times New Roman" panose="02020603050405020304" pitchFamily="18" charset="0"/>
              </a:rPr>
              <a:t> </a:t>
            </a:r>
            <a:endParaRPr lang="ru-RU" sz="2000"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414786" y="2155697"/>
            <a:ext cx="4612939" cy="4286699"/>
          </a:xfrm>
        </p:spPr>
      </p:pic>
    </p:spTree>
    <p:extLst>
      <p:ext uri="{BB962C8B-B14F-4D97-AF65-F5344CB8AC3E}">
        <p14:creationId xmlns:p14="http://schemas.microsoft.com/office/powerpoint/2010/main" val="256990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32012"/>
            <a:ext cx="8596668" cy="928048"/>
          </a:xfrm>
        </p:spPr>
        <p:txBody>
          <a:bodyPr>
            <a:normAutofit fontScale="90000"/>
          </a:bodyPr>
          <a:lstStyle/>
          <a:p>
            <a:pPr algn="ctr"/>
            <a:r>
              <a:rPr lang="ru-RU" sz="4000" b="1" dirty="0" smtClean="0">
                <a:solidFill>
                  <a:srgbClr val="FF0000"/>
                </a:solidFill>
                <a:latin typeface="Times New Roman" panose="02020603050405020304" pitchFamily="18" charset="0"/>
              </a:rPr>
              <a:t>Актуальность:</a:t>
            </a:r>
            <a:r>
              <a:rPr lang="ru-RU" sz="2200" dirty="0">
                <a:solidFill>
                  <a:srgbClr val="002060"/>
                </a:solidFill>
                <a:latin typeface="Times New Roman" panose="02020603050405020304" pitchFamily="18" charset="0"/>
              </a:rPr>
              <a:t/>
            </a:r>
            <a:br>
              <a:rPr lang="ru-RU" sz="2200" dirty="0">
                <a:solidFill>
                  <a:srgbClr val="002060"/>
                </a:solidFill>
                <a:latin typeface="Times New Roman" panose="02020603050405020304" pitchFamily="18" charset="0"/>
              </a:rPr>
            </a:br>
            <a:r>
              <a:rPr lang="ru-RU" sz="2200" dirty="0" smtClean="0">
                <a:solidFill>
                  <a:srgbClr val="002060"/>
                </a:solidFill>
                <a:latin typeface="Times New Roman" panose="02020603050405020304" pitchFamily="18" charset="0"/>
              </a:rPr>
              <a:t/>
            </a:r>
            <a:br>
              <a:rPr lang="ru-RU" sz="2200" dirty="0" smtClean="0">
                <a:solidFill>
                  <a:srgbClr val="002060"/>
                </a:solidFill>
                <a:latin typeface="Times New Roman" panose="02020603050405020304" pitchFamily="18" charset="0"/>
              </a:rPr>
            </a:br>
            <a:r>
              <a:rPr lang="ru-RU" sz="2200" dirty="0">
                <a:solidFill>
                  <a:srgbClr val="002060"/>
                </a:solidFill>
                <a:latin typeface="Times New Roman" panose="02020603050405020304" pitchFamily="18" charset="0"/>
              </a:rPr>
              <a:t/>
            </a:r>
            <a:br>
              <a:rPr lang="ru-RU" sz="2200" dirty="0">
                <a:solidFill>
                  <a:srgbClr val="002060"/>
                </a:solidFill>
                <a:latin typeface="Times New Roman" panose="02020603050405020304" pitchFamily="18" charset="0"/>
              </a:rPr>
            </a:br>
            <a:r>
              <a:rPr lang="ru-RU" sz="2200" b="1" dirty="0" smtClean="0">
                <a:solidFill>
                  <a:srgbClr val="002060"/>
                </a:solidFill>
                <a:latin typeface="Times New Roman" panose="02020603050405020304" pitchFamily="18" charset="0"/>
                <a:cs typeface="Times New Roman" panose="02020603050405020304" pitchFamily="18" charset="0"/>
              </a:rPr>
              <a:t>Актуальность </a:t>
            </a:r>
            <a:r>
              <a:rPr lang="ru-RU" sz="2200" b="1" dirty="0">
                <a:solidFill>
                  <a:srgbClr val="002060"/>
                </a:solidFill>
                <a:latin typeface="Times New Roman" panose="02020603050405020304" pitchFamily="18" charset="0"/>
                <a:cs typeface="Times New Roman" panose="02020603050405020304" pitchFamily="18" charset="0"/>
              </a:rPr>
              <a:t>и просто жизненная необходимость обучения детей Правилам дорожного движения несомненна.  Статистика утверждает, что очень часто причиной </a:t>
            </a:r>
            <a:r>
              <a:rPr lang="ru-RU" sz="2200" b="1" dirty="0" err="1">
                <a:solidFill>
                  <a:srgbClr val="002060"/>
                </a:solidFill>
                <a:latin typeface="Times New Roman" panose="02020603050405020304" pitchFamily="18" charset="0"/>
                <a:cs typeface="Times New Roman" panose="02020603050405020304" pitchFamily="18" charset="0"/>
              </a:rPr>
              <a:t>дорожно</a:t>
            </a:r>
            <a:r>
              <a:rPr lang="ru-RU" sz="2200" b="1" dirty="0">
                <a:solidFill>
                  <a:srgbClr val="002060"/>
                </a:solidFill>
                <a:latin typeface="Times New Roman" panose="02020603050405020304" pitchFamily="18" charset="0"/>
                <a:cs typeface="Times New Roman" panose="02020603050405020304" pitchFamily="18" charset="0"/>
              </a:rPr>
              <a:t> – транспортных происшествий является именно дети. Дошкольники ещё в должной степени не умеют управлять своими поведением, у них ещё не выработалась способность предвидеть возможную опасность, поэтому они безмятежно выбегают на дорогу.  Во многом безопасность пешехода  зависит от соблюдения им правил поведения на улице, поэтому необходимо обучать детей Правилам  безопасного поведения на дорогах через дидактические игры и упражнения, подвижные игры,  сюжетно – ролевые игры и на площадках по ПДД. </a:t>
            </a:r>
            <a:r>
              <a:rPr lang="ru-RU" sz="2200" b="1" dirty="0" smtClean="0">
                <a:solidFill>
                  <a:srgbClr val="002060"/>
                </a:solidFill>
                <a:latin typeface="Times New Roman" panose="02020603050405020304" pitchFamily="18" charset="0"/>
                <a:cs typeface="Times New Roman" panose="02020603050405020304" pitchFamily="18" charset="0"/>
              </a:rPr>
              <a:t/>
            </a:r>
            <a:br>
              <a:rPr lang="ru-RU" sz="2200" b="1" dirty="0" smtClean="0">
                <a:solidFill>
                  <a:srgbClr val="002060"/>
                </a:solidFill>
                <a:latin typeface="Times New Roman" panose="02020603050405020304" pitchFamily="18" charset="0"/>
                <a:cs typeface="Times New Roman" panose="02020603050405020304" pitchFamily="18" charset="0"/>
              </a:rPr>
            </a:br>
            <a:r>
              <a:rPr lang="ru-RU" sz="2200" b="1" dirty="0" smtClean="0">
                <a:solidFill>
                  <a:srgbClr val="002060"/>
                </a:solidFill>
                <a:latin typeface="Times New Roman" panose="02020603050405020304" pitchFamily="18" charset="0"/>
                <a:cs typeface="Times New Roman" panose="02020603050405020304" pitchFamily="18" charset="0"/>
              </a:rPr>
              <a:t>Перед </a:t>
            </a:r>
            <a:r>
              <a:rPr lang="ru-RU" sz="2200" b="1" dirty="0">
                <a:solidFill>
                  <a:srgbClr val="002060"/>
                </a:solidFill>
                <a:latin typeface="Times New Roman" panose="02020603050405020304" pitchFamily="18" charset="0"/>
                <a:cs typeface="Times New Roman" panose="02020603050405020304" pitchFamily="18" charset="0"/>
              </a:rPr>
              <a:t>обществом встаёт вопрос: «Как сделать так, чтобы улицы и дороги стали безопасными для наших детей?» Только нашими усилиями, используя знания, терпение, можно научить детей навыкам безопасного общения со сложным миром дорог. Поэтому важным стал поиск новых интересных форм работы с детьми и родителями. </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b="1" dirty="0">
                <a:latin typeface="Times New Roman" panose="02020603050405020304" pitchFamily="18" charset="0"/>
              </a:rPr>
              <a:t/>
            </a:r>
            <a:br>
              <a:rPr lang="ru-RU" b="1" dirty="0">
                <a:latin typeface="Times New Roman" panose="02020603050405020304" pitchFamily="18" charset="0"/>
              </a:rPr>
            </a:br>
            <a:endParaRPr lang="ru-RU" dirty="0"/>
          </a:p>
        </p:txBody>
      </p:sp>
    </p:spTree>
    <p:extLst>
      <p:ext uri="{BB962C8B-B14F-4D97-AF65-F5344CB8AC3E}">
        <p14:creationId xmlns:p14="http://schemas.microsoft.com/office/powerpoint/2010/main" val="168113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32012"/>
            <a:ext cx="8596668" cy="1105469"/>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Изучаем дорожные знаки</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021" y="2494128"/>
            <a:ext cx="3971499" cy="2978624"/>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259" y="2494128"/>
            <a:ext cx="4117075" cy="308780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34" y="990600"/>
            <a:ext cx="3251200" cy="243840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9190" y="4301319"/>
            <a:ext cx="3251200" cy="2438400"/>
          </a:xfrm>
          <a:prstGeom prst="rect">
            <a:avLst/>
          </a:prstGeom>
        </p:spPr>
      </p:pic>
    </p:spTree>
    <p:extLst>
      <p:ext uri="{BB962C8B-B14F-4D97-AF65-F5344CB8AC3E}">
        <p14:creationId xmlns:p14="http://schemas.microsoft.com/office/powerpoint/2010/main" val="5777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75846"/>
            <a:ext cx="8596668" cy="1754554"/>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Игры с макетом «Улицы города»</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66338" y="1284807"/>
            <a:ext cx="5427785" cy="3941091"/>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10" y="1284807"/>
            <a:ext cx="5254788" cy="3941091"/>
          </a:xfrm>
          <a:prstGeom prst="rect">
            <a:avLst/>
          </a:prstGeom>
        </p:spPr>
      </p:pic>
      <p:pic>
        <p:nvPicPr>
          <p:cNvPr id="5" name="Объект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242558" y="3542542"/>
            <a:ext cx="4181302" cy="3133898"/>
          </a:xfrm>
        </p:spPr>
      </p:pic>
    </p:spTree>
    <p:extLst>
      <p:ext uri="{BB962C8B-B14F-4D97-AF65-F5344CB8AC3E}">
        <p14:creationId xmlns:p14="http://schemas.microsoft.com/office/powerpoint/2010/main" val="391937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Макет - «Пожарный щит»</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2008981"/>
            <a:ext cx="5364480" cy="4483261"/>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456712" y="2164875"/>
            <a:ext cx="4483261" cy="4171475"/>
          </a:xfrm>
        </p:spPr>
      </p:pic>
    </p:spTree>
    <p:extLst>
      <p:ext uri="{BB962C8B-B14F-4D97-AF65-F5344CB8AC3E}">
        <p14:creationId xmlns:p14="http://schemas.microsoft.com/office/powerpoint/2010/main" val="216729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Настольная игра «Перекрёсток», выполненная своими руками</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46185" y="2391509"/>
            <a:ext cx="4614211" cy="4056184"/>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91199" y="2534357"/>
            <a:ext cx="4181302" cy="3133898"/>
          </a:xfrm>
        </p:spPr>
      </p:pic>
    </p:spTree>
    <p:extLst>
      <p:ext uri="{BB962C8B-B14F-4D97-AF65-F5344CB8AC3E}">
        <p14:creationId xmlns:p14="http://schemas.microsoft.com/office/powerpoint/2010/main" val="1262154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Дидактическая игра: </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«Внимание водитель»</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0293" y="2078828"/>
            <a:ext cx="5171951" cy="389206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7897" y="4099230"/>
            <a:ext cx="3459529" cy="2594646"/>
          </a:xfr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7936" y="2078828"/>
            <a:ext cx="3271787" cy="2453840"/>
          </a:xfrm>
          <a:prstGeom prst="rect">
            <a:avLst/>
          </a:prstGeom>
        </p:spPr>
      </p:pic>
    </p:spTree>
    <p:extLst>
      <p:ext uri="{BB962C8B-B14F-4D97-AF65-F5344CB8AC3E}">
        <p14:creationId xmlns:p14="http://schemas.microsoft.com/office/powerpoint/2010/main" val="180123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214" y="137160"/>
            <a:ext cx="8596668" cy="1266092"/>
          </a:xfrm>
        </p:spPr>
        <p:txBody>
          <a:bodyPr>
            <a:normAutofit fontScale="90000"/>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Дидактические игры:</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Лото – «Дорожные знаки», «Найди к ситуации дорожный знак»</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02102" y="2708031"/>
            <a:ext cx="4321663" cy="3997569"/>
          </a:xfrm>
        </p:spPr>
      </p:pic>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76264" y="1871914"/>
            <a:ext cx="4957152" cy="4322396"/>
          </a:xfrm>
        </p:spPr>
      </p:pic>
    </p:spTree>
    <p:extLst>
      <p:ext uri="{BB962C8B-B14F-4D97-AF65-F5344CB8AC3E}">
        <p14:creationId xmlns:p14="http://schemas.microsoft.com/office/powerpoint/2010/main" val="302876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Лепка  грузовых и легковых машин</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974" y="2127921"/>
            <a:ext cx="4062824" cy="2842664"/>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833" y="2095774"/>
            <a:ext cx="4149969" cy="2842664"/>
          </a:xfrm>
          <a:prstGeom prst="rect">
            <a:avLst/>
          </a:prstGeom>
        </p:spPr>
      </p:pic>
      <p:pic>
        <p:nvPicPr>
          <p:cNvPr id="5" name="Объект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169920" y="3916680"/>
            <a:ext cx="4221480" cy="2825158"/>
          </a:xfrm>
        </p:spPr>
      </p:pic>
    </p:spTree>
    <p:extLst>
      <p:ext uri="{BB962C8B-B14F-4D97-AF65-F5344CB8AC3E}">
        <p14:creationId xmlns:p14="http://schemas.microsoft.com/office/powerpoint/2010/main" val="256563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Аппликация на тему: «Автобус».</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Конструирование из бумаги.</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1804" y="3634154"/>
            <a:ext cx="4382264" cy="3022783"/>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4954" y="3634154"/>
            <a:ext cx="4200281" cy="3022783"/>
          </a:xfr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3477" y="1930400"/>
            <a:ext cx="4489938" cy="2899508"/>
          </a:xfrm>
          <a:prstGeom prst="rect">
            <a:avLst/>
          </a:prstGeom>
        </p:spPr>
      </p:pic>
    </p:spTree>
    <p:extLst>
      <p:ext uri="{BB962C8B-B14F-4D97-AF65-F5344CB8AC3E}">
        <p14:creationId xmlns:p14="http://schemas.microsoft.com/office/powerpoint/2010/main" val="2676937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52400"/>
            <a:ext cx="8596668" cy="1778000"/>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Совместная работа над проектом.</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Мы конструируем, лепим, выполняем аппликации</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8801" y="1930400"/>
            <a:ext cx="6946709" cy="4998675"/>
          </a:xfrm>
        </p:spPr>
      </p:pic>
    </p:spTree>
    <p:extLst>
      <p:ext uri="{BB962C8B-B14F-4D97-AF65-F5344CB8AC3E}">
        <p14:creationId xmlns:p14="http://schemas.microsoft.com/office/powerpoint/2010/main" val="2157445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20040"/>
            <a:ext cx="8596668" cy="1610360"/>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Сюжетно-ролевая игра «Путешествие в автобусе»</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4562" y="1484922"/>
            <a:ext cx="4401223" cy="3835583"/>
          </a:xfrm>
          <a:prstGeom prst="rect">
            <a:avLst/>
          </a:prstGeo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0923" y="2684584"/>
            <a:ext cx="4818185" cy="3868615"/>
          </a:xfrm>
          <a:prstGeom prst="rect">
            <a:avLst/>
          </a:prstGeom>
        </p:spPr>
      </p:pic>
    </p:spTree>
    <p:extLst>
      <p:ext uri="{BB962C8B-B14F-4D97-AF65-F5344CB8AC3E}">
        <p14:creationId xmlns:p14="http://schemas.microsoft.com/office/powerpoint/2010/main" val="326411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682018"/>
          </a:xfrm>
        </p:spPr>
        <p:txBody>
          <a:bodyPr>
            <a:norm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Цель:</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smtClean="0">
                <a:latin typeface="Times New Roman" panose="02020603050405020304" pitchFamily="18" charset="0"/>
                <a:cs typeface="Times New Roman" panose="02020603050405020304" pitchFamily="18" charset="0"/>
              </a:rPr>
              <a:t> </a:t>
            </a:r>
            <a:br>
              <a:rPr lang="ru-RU" b="1" u="sng" dirty="0" smtClean="0">
                <a:latin typeface="Times New Roman" panose="02020603050405020304" pitchFamily="18" charset="0"/>
                <a:cs typeface="Times New Roman" panose="02020603050405020304" pitchFamily="18" charset="0"/>
              </a:rPr>
            </a:br>
            <a:r>
              <a:rPr lang="ru-RU" b="1" u="sng" dirty="0" smtClean="0">
                <a:latin typeface="Times New Roman" panose="02020603050405020304" pitchFamily="18" charset="0"/>
                <a:cs typeface="Times New Roman" panose="02020603050405020304" pitchFamily="18" charset="0"/>
              </a:rPr>
              <a:t/>
            </a:r>
            <a:br>
              <a:rPr lang="ru-RU" b="1" u="sng" dirty="0" smtClean="0">
                <a:latin typeface="Times New Roman" panose="02020603050405020304" pitchFamily="18" charset="0"/>
                <a:cs typeface="Times New Roman" panose="02020603050405020304" pitchFamily="18" charset="0"/>
              </a:rPr>
            </a:br>
            <a:r>
              <a:rPr lang="ru-RU" dirty="0" smtClean="0">
                <a:solidFill>
                  <a:srgbClr val="002060"/>
                </a:solidFill>
                <a:latin typeface="Times New Roman" panose="02020603050405020304" pitchFamily="18" charset="0"/>
                <a:cs typeface="Times New Roman" panose="02020603050405020304" pitchFamily="18" charset="0"/>
              </a:rPr>
              <a:t>Создание </a:t>
            </a:r>
            <a:r>
              <a:rPr lang="ru-RU" dirty="0">
                <a:solidFill>
                  <a:srgbClr val="002060"/>
                </a:solidFill>
                <a:latin typeface="Times New Roman" panose="02020603050405020304" pitchFamily="18" charset="0"/>
                <a:cs typeface="Times New Roman" panose="02020603050405020304" pitchFamily="18" charset="0"/>
              </a:rPr>
              <a:t>в группе максимально эффективных условий для организации работы по формированию у детей навыков правильного поведения на дороге. </a:t>
            </a:r>
            <a:br>
              <a:rPr lang="ru-RU" dirty="0">
                <a:solidFill>
                  <a:srgbClr val="002060"/>
                </a:solidFill>
                <a:latin typeface="Times New Roman" panose="02020603050405020304" pitchFamily="18" charset="0"/>
                <a:cs typeface="Times New Roman" panose="02020603050405020304" pitchFamily="18" charset="0"/>
              </a:rPr>
            </a:br>
            <a:r>
              <a:rPr lang="ru-RU" b="1" u="sng" dirty="0">
                <a:solidFill>
                  <a:srgbClr val="002060"/>
                </a:solidFill>
                <a:latin typeface="Times New Roman" panose="02020603050405020304" pitchFamily="18" charset="0"/>
              </a:rPr>
              <a:t/>
            </a:r>
            <a:br>
              <a:rPr lang="ru-RU" b="1" u="sng" dirty="0">
                <a:solidFill>
                  <a:srgbClr val="002060"/>
                </a:solidFill>
                <a:latin typeface="Times New Roman" panose="02020603050405020304" pitchFamily="18" charset="0"/>
              </a:rPr>
            </a:br>
            <a:endParaRPr lang="ru-RU" dirty="0">
              <a:solidFill>
                <a:srgbClr val="002060"/>
              </a:solidFill>
            </a:endParaRPr>
          </a:p>
        </p:txBody>
      </p:sp>
    </p:spTree>
    <p:extLst>
      <p:ext uri="{BB962C8B-B14F-4D97-AF65-F5344CB8AC3E}">
        <p14:creationId xmlns:p14="http://schemas.microsoft.com/office/powerpoint/2010/main" val="314956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Строим гаражи для машин</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782" y="1480023"/>
            <a:ext cx="6656218" cy="4464625"/>
          </a:xfrm>
        </p:spPr>
      </p:pic>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30" y="3320963"/>
            <a:ext cx="4335311" cy="3251483"/>
          </a:xfrm>
          <a:prstGeom prst="rect">
            <a:avLst/>
          </a:prstGeom>
        </p:spPr>
      </p:pic>
    </p:spTree>
    <p:extLst>
      <p:ext uri="{BB962C8B-B14F-4D97-AF65-F5344CB8AC3E}">
        <p14:creationId xmlns:p14="http://schemas.microsoft.com/office/powerpoint/2010/main" val="2338528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323833"/>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Макет «моя улица»</a:t>
            </a:r>
            <a:br>
              <a:rPr lang="ru-RU" b="1" dirty="0" smtClean="0">
                <a:solidFill>
                  <a:srgbClr val="FF0000"/>
                </a:solidFill>
                <a:latin typeface="Times New Roman" panose="02020603050405020304" pitchFamily="18" charset="0"/>
                <a:cs typeface="Times New Roman" panose="02020603050405020304" pitchFamily="18" charset="0"/>
              </a:rPr>
            </a:br>
            <a:r>
              <a:rPr lang="ru-RU" b="1" dirty="0" smtClean="0">
                <a:solidFill>
                  <a:srgbClr val="FF0000"/>
                </a:solidFill>
                <a:latin typeface="Times New Roman" panose="02020603050405020304" pitchFamily="18" charset="0"/>
                <a:cs typeface="Times New Roman" panose="02020603050405020304" pitchFamily="18" charset="0"/>
              </a:rPr>
              <a:t>Лото «Дорожные знаки»</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4658" y="1368186"/>
            <a:ext cx="4142553" cy="320381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71" y="3806587"/>
            <a:ext cx="4004860" cy="300364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155" y="3806586"/>
            <a:ext cx="4004860" cy="3003645"/>
          </a:xfrm>
          <a:prstGeom prst="rect">
            <a:avLst/>
          </a:prstGeom>
        </p:spPr>
      </p:pic>
    </p:spTree>
    <p:extLst>
      <p:ext uri="{BB962C8B-B14F-4D97-AF65-F5344CB8AC3E}">
        <p14:creationId xmlns:p14="http://schemas.microsoft.com/office/powerpoint/2010/main" val="4086641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9914" y="121690"/>
            <a:ext cx="8596668" cy="996288"/>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Наши рисунки</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458" y="2265528"/>
            <a:ext cx="3540835" cy="265562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923" y="1488743"/>
            <a:ext cx="3251200" cy="24384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981" y="2442949"/>
            <a:ext cx="3604525" cy="270339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018" y="4297908"/>
            <a:ext cx="3423009" cy="2438400"/>
          </a:xfrm>
          <a:prstGeom prst="rect">
            <a:avLst/>
          </a:prstGeom>
        </p:spPr>
      </p:pic>
    </p:spTree>
    <p:extLst>
      <p:ext uri="{BB962C8B-B14F-4D97-AF65-F5344CB8AC3E}">
        <p14:creationId xmlns:p14="http://schemas.microsoft.com/office/powerpoint/2010/main" val="3648520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solidFill>
                  <a:srgbClr val="FF0000"/>
                </a:solidFill>
              </a:rPr>
              <a:t>Постройки из снега на участке на тему: </a:t>
            </a:r>
            <a:br>
              <a:rPr lang="ru-RU" sz="3200" b="1" dirty="0" smtClean="0">
                <a:solidFill>
                  <a:srgbClr val="FF0000"/>
                </a:solidFill>
              </a:rPr>
            </a:br>
            <a:r>
              <a:rPr lang="ru-RU" sz="3200" b="1" dirty="0" smtClean="0">
                <a:solidFill>
                  <a:srgbClr val="FF0000"/>
                </a:solidFill>
              </a:rPr>
              <a:t>«Парад весёлых машин»</a:t>
            </a:r>
            <a:endParaRPr lang="ru-RU" sz="3200" b="1"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30400"/>
            <a:ext cx="3251200" cy="24384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143" y="1930400"/>
            <a:ext cx="3251200" cy="24384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739" y="4065896"/>
            <a:ext cx="3251200" cy="2438400"/>
          </a:xfrm>
          <a:prstGeom prst="rect">
            <a:avLst/>
          </a:prstGeom>
        </p:spPr>
      </p:pic>
    </p:spTree>
    <p:extLst>
      <p:ext uri="{BB962C8B-B14F-4D97-AF65-F5344CB8AC3E}">
        <p14:creationId xmlns:p14="http://schemas.microsoft.com/office/powerpoint/2010/main" val="1877338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72955"/>
            <a:ext cx="8596668" cy="1078173"/>
          </a:xfrm>
        </p:spPr>
        <p:txBody>
          <a:bodyPr>
            <a:normAutofit fontScale="90000"/>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Просмотр презентаций о правилах дорожного движения</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9266" y="1650242"/>
            <a:ext cx="5096680" cy="3822510"/>
          </a:xfrm>
          <a:prstGeom prst="rect">
            <a:avLst/>
          </a:prstGeom>
        </p:spPr>
      </p:pic>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4639" y="2442949"/>
            <a:ext cx="5183321" cy="3887491"/>
          </a:xfrm>
        </p:spPr>
      </p:pic>
    </p:spTree>
    <p:extLst>
      <p:ext uri="{BB962C8B-B14F-4D97-AF65-F5344CB8AC3E}">
        <p14:creationId xmlns:p14="http://schemas.microsoft.com/office/powerpoint/2010/main" val="3136014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09182"/>
            <a:ext cx="8596668" cy="887105"/>
          </a:xfrm>
        </p:spPr>
        <p:txBody>
          <a:bodyPr>
            <a:no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Итоговое мероприятие</a:t>
            </a:r>
            <a:br>
              <a:rPr lang="ru-RU" sz="2800" b="1" dirty="0" smtClean="0">
                <a:solidFill>
                  <a:srgbClr val="FF0000"/>
                </a:solidFill>
                <a:latin typeface="Times New Roman" panose="02020603050405020304" pitchFamily="18" charset="0"/>
                <a:cs typeface="Times New Roman" panose="02020603050405020304" pitchFamily="18" charset="0"/>
              </a:rPr>
            </a:br>
            <a:r>
              <a:rPr lang="ru-RU" sz="2800" b="1" dirty="0" smtClean="0">
                <a:solidFill>
                  <a:srgbClr val="FF0000"/>
                </a:solidFill>
                <a:latin typeface="Times New Roman" panose="02020603050405020304" pitchFamily="18" charset="0"/>
                <a:cs typeface="Times New Roman" panose="02020603050405020304" pitchFamily="18" charset="0"/>
              </a:rPr>
              <a:t>Викторина на тему: «Знатоки правил дорожного движения»</a:t>
            </a:r>
            <a:endParaRPr lang="ru-RU" sz="2800" b="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7619" y="1593530"/>
            <a:ext cx="4072893" cy="3054670"/>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931" y="1587843"/>
            <a:ext cx="3251200" cy="24384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843"/>
            <a:ext cx="3251200" cy="243840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16021"/>
            <a:ext cx="3251200" cy="2438400"/>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6931" y="4216021"/>
            <a:ext cx="3251200" cy="2438400"/>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4275951" y="4120381"/>
            <a:ext cx="3099909" cy="2324932"/>
          </a:xfrm>
          <a:prstGeom prst="rect">
            <a:avLst/>
          </a:prstGeom>
        </p:spPr>
      </p:pic>
    </p:spTree>
    <p:extLst>
      <p:ext uri="{BB962C8B-B14F-4D97-AF65-F5344CB8AC3E}">
        <p14:creationId xmlns:p14="http://schemas.microsoft.com/office/powerpoint/2010/main" val="900760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09182"/>
            <a:ext cx="8596668" cy="900752"/>
          </a:xfrm>
        </p:spPr>
        <p:txBody>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Результаты проекта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6478" y="887103"/>
            <a:ext cx="9867331" cy="5970897"/>
          </a:xfrm>
        </p:spPr>
        <p:txBody>
          <a:bodyPr>
            <a:noAutofit/>
          </a:bodyPr>
          <a:lstStyle/>
          <a:p>
            <a:pPr marL="0" indent="0" algn="ctr">
              <a:buNone/>
            </a:pPr>
            <a:r>
              <a:rPr lang="ru-RU" sz="1600" dirty="0">
                <a:solidFill>
                  <a:srgbClr val="002060"/>
                </a:solidFill>
                <a:latin typeface="Times New Roman" panose="02020603050405020304" pitchFamily="18" charset="0"/>
                <a:cs typeface="Times New Roman" panose="02020603050405020304" pitchFamily="18" charset="0"/>
              </a:rPr>
              <a:t> Была создана предметно – развивающая среда: оборудован уголок по ПДД, подобрана методическая и детская литература. Подготовлены атрибуты к играм, разработаны конспекты занятий, прогулки, игр. Подобрана наглядная информация для родителей, консультации, оформлены папки передвижки. </a:t>
            </a:r>
            <a:endParaRPr lang="ru-RU" sz="1600"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ru-RU" sz="1600" dirty="0" smtClean="0">
                <a:solidFill>
                  <a:srgbClr val="002060"/>
                </a:solidFill>
                <a:latin typeface="Times New Roman" panose="02020603050405020304" pitchFamily="18" charset="0"/>
                <a:cs typeface="Times New Roman" panose="02020603050405020304" pitchFamily="18" charset="0"/>
              </a:rPr>
              <a:t>В </a:t>
            </a:r>
            <a:r>
              <a:rPr lang="ru-RU" sz="1600" dirty="0">
                <a:solidFill>
                  <a:srgbClr val="002060"/>
                </a:solidFill>
                <a:latin typeface="Times New Roman" panose="02020603050405020304" pitchFamily="18" charset="0"/>
                <a:cs typeface="Times New Roman" panose="02020603050405020304" pitchFamily="18" charset="0"/>
              </a:rPr>
              <a:t>рамках смотра-конкурса «Снежный городок» на участках детского сада, был оформлен участок на тему: «Парад весёлых машин», подготовлена презентация с фотографиями </a:t>
            </a:r>
            <a:r>
              <a:rPr lang="ru-RU" sz="1600" dirty="0" smtClean="0">
                <a:solidFill>
                  <a:srgbClr val="002060"/>
                </a:solidFill>
                <a:latin typeface="Times New Roman" panose="02020603050405020304" pitchFamily="18" charset="0"/>
                <a:cs typeface="Times New Roman" panose="02020603050405020304" pitchFamily="18" charset="0"/>
              </a:rPr>
              <a:t>построек.</a:t>
            </a:r>
          </a:p>
          <a:p>
            <a:pPr marL="0" indent="0" algn="ctr">
              <a:buNone/>
            </a:pPr>
            <a:r>
              <a:rPr lang="ru-RU" sz="1600" b="1" i="1" dirty="0" smtClean="0">
                <a:solidFill>
                  <a:srgbClr val="002060"/>
                </a:solidFill>
                <a:latin typeface="Times New Roman" panose="02020603050405020304" pitchFamily="18" charset="0"/>
                <a:cs typeface="Times New Roman" panose="02020603050405020304" pitchFamily="18" charset="0"/>
              </a:rPr>
              <a:t>     </a:t>
            </a:r>
            <a:r>
              <a:rPr lang="ru-RU" sz="1600" b="1" i="1" dirty="0" smtClean="0">
                <a:solidFill>
                  <a:srgbClr val="FF0000"/>
                </a:solidFill>
                <a:latin typeface="Times New Roman" panose="02020603050405020304" pitchFamily="18" charset="0"/>
                <a:cs typeface="Times New Roman" panose="02020603050405020304" pitchFamily="18" charset="0"/>
              </a:rPr>
              <a:t>Приобретены: </a:t>
            </a:r>
            <a:endParaRPr lang="ru-RU" sz="1600" b="1" dirty="0" smtClean="0">
              <a:solidFill>
                <a:srgbClr val="FF0000"/>
              </a:solidFill>
              <a:latin typeface="Times New Roman" panose="02020603050405020304" pitchFamily="18" charset="0"/>
              <a:cs typeface="Times New Roman" panose="02020603050405020304" pitchFamily="18" charset="0"/>
            </a:endParaRPr>
          </a:p>
          <a:p>
            <a:pPr marL="0" lvl="0" indent="0" algn="ctr">
              <a:buNone/>
            </a:pPr>
            <a:r>
              <a:rPr lang="ru-RU" sz="1600" b="1" i="1" dirty="0" smtClean="0">
                <a:solidFill>
                  <a:srgbClr val="7030A0"/>
                </a:solidFill>
                <a:latin typeface="Times New Roman" panose="02020603050405020304" pitchFamily="18" charset="0"/>
                <a:cs typeface="Times New Roman" panose="02020603050405020304" pitchFamily="18" charset="0"/>
              </a:rPr>
              <a:t>Плакаты </a:t>
            </a:r>
            <a:r>
              <a:rPr lang="ru-RU" sz="1600" b="1" i="1" dirty="0">
                <a:solidFill>
                  <a:srgbClr val="7030A0"/>
                </a:solidFill>
                <a:latin typeface="Times New Roman" panose="02020603050405020304" pitchFamily="18" charset="0"/>
                <a:cs typeface="Times New Roman" panose="02020603050405020304" pitchFamily="18" charset="0"/>
              </a:rPr>
              <a:t>по ознакомлению детей с правилами дорожного движения.</a:t>
            </a:r>
          </a:p>
          <a:p>
            <a:pPr marL="0" lvl="0" indent="0" algn="ctr">
              <a:buNone/>
            </a:pPr>
            <a:r>
              <a:rPr lang="ru-RU" sz="1600" b="1" i="1" dirty="0" smtClean="0">
                <a:solidFill>
                  <a:srgbClr val="7030A0"/>
                </a:solidFill>
                <a:latin typeface="Times New Roman" panose="02020603050405020304" pitchFamily="18" charset="0"/>
                <a:cs typeface="Times New Roman" panose="02020603050405020304" pitchFamily="18" charset="0"/>
              </a:rPr>
              <a:t>Дидактические игры: </a:t>
            </a:r>
            <a:r>
              <a:rPr lang="ru-RU" sz="1600" b="1" i="1" dirty="0">
                <a:solidFill>
                  <a:srgbClr val="7030A0"/>
                </a:solidFill>
                <a:latin typeface="Times New Roman" panose="02020603050405020304" pitchFamily="18" charset="0"/>
                <a:cs typeface="Times New Roman" panose="02020603050405020304" pitchFamily="18" charset="0"/>
              </a:rPr>
              <a:t>«Внимание дорога</a:t>
            </a:r>
            <a:r>
              <a:rPr lang="ru-RU" sz="1600" b="1" i="1" dirty="0" smtClean="0">
                <a:solidFill>
                  <a:srgbClr val="7030A0"/>
                </a:solidFill>
                <a:latin typeface="Times New Roman" panose="02020603050405020304" pitchFamily="18" charset="0"/>
                <a:cs typeface="Times New Roman" panose="02020603050405020304" pitchFamily="18" charset="0"/>
              </a:rPr>
              <a:t>», «Лото».</a:t>
            </a:r>
            <a:endParaRPr lang="ru-RU" sz="1600" b="1" i="1" dirty="0">
              <a:solidFill>
                <a:srgbClr val="7030A0"/>
              </a:solidFill>
              <a:latin typeface="Times New Roman" panose="02020603050405020304" pitchFamily="18" charset="0"/>
              <a:cs typeface="Times New Roman" panose="02020603050405020304" pitchFamily="18" charset="0"/>
            </a:endParaRPr>
          </a:p>
          <a:p>
            <a:pPr marL="0" lvl="0" indent="0" algn="ctr">
              <a:buNone/>
            </a:pPr>
            <a:r>
              <a:rPr lang="ru-RU" sz="1600" b="1" i="1" dirty="0">
                <a:solidFill>
                  <a:srgbClr val="7030A0"/>
                </a:solidFill>
                <a:latin typeface="Times New Roman" panose="02020603050405020304" pitchFamily="18" charset="0"/>
                <a:cs typeface="Times New Roman" panose="02020603050405020304" pitchFamily="18" charset="0"/>
              </a:rPr>
              <a:t>Литература: О.А. </a:t>
            </a:r>
            <a:r>
              <a:rPr lang="ru-RU" sz="1600" b="1" i="1" dirty="0" err="1">
                <a:solidFill>
                  <a:srgbClr val="7030A0"/>
                </a:solidFill>
                <a:latin typeface="Times New Roman" panose="02020603050405020304" pitchFamily="18" charset="0"/>
                <a:cs typeface="Times New Roman" panose="02020603050405020304" pitchFamily="18" charset="0"/>
              </a:rPr>
              <a:t>Скоролупова</a:t>
            </a:r>
            <a:r>
              <a:rPr lang="ru-RU" sz="1600" b="1" i="1" dirty="0">
                <a:solidFill>
                  <a:srgbClr val="7030A0"/>
                </a:solidFill>
                <a:latin typeface="Times New Roman" panose="02020603050405020304" pitchFamily="18" charset="0"/>
                <a:cs typeface="Times New Roman" panose="02020603050405020304" pitchFamily="18" charset="0"/>
              </a:rPr>
              <a:t> «Занятия с детьми старшего дошкольного возраста по теме «Правила и безопасность дорожного </a:t>
            </a:r>
            <a:r>
              <a:rPr lang="ru-RU" sz="1600" b="1" i="1" dirty="0" smtClean="0">
                <a:solidFill>
                  <a:srgbClr val="7030A0"/>
                </a:solidFill>
                <a:latin typeface="Times New Roman" panose="02020603050405020304" pitchFamily="18" charset="0"/>
                <a:cs typeface="Times New Roman" panose="02020603050405020304" pitchFamily="18" charset="0"/>
              </a:rPr>
              <a:t>движения»</a:t>
            </a:r>
          </a:p>
          <a:p>
            <a:pPr marL="0" lvl="0" indent="0" algn="ctr">
              <a:buNone/>
            </a:pPr>
            <a:r>
              <a:rPr lang="ru-RU" sz="1600" b="1" i="1" dirty="0" smtClean="0">
                <a:solidFill>
                  <a:srgbClr val="7030A0"/>
                </a:solidFill>
                <a:latin typeface="Times New Roman" panose="02020603050405020304" pitchFamily="18" charset="0"/>
                <a:cs typeface="Times New Roman" panose="02020603050405020304" pitchFamily="18" charset="0"/>
              </a:rPr>
              <a:t>Жезла и костюм </a:t>
            </a:r>
            <a:r>
              <a:rPr lang="ru-RU" sz="1600" b="1" i="1" dirty="0">
                <a:solidFill>
                  <a:srgbClr val="7030A0"/>
                </a:solidFill>
                <a:latin typeface="Times New Roman" panose="02020603050405020304" pitchFamily="18" charset="0"/>
                <a:cs typeface="Times New Roman" panose="02020603050405020304" pitchFamily="18" charset="0"/>
              </a:rPr>
              <a:t>инспектора ДПС, </a:t>
            </a:r>
            <a:r>
              <a:rPr lang="ru-RU" sz="1600" b="1" i="1" dirty="0" smtClean="0">
                <a:solidFill>
                  <a:srgbClr val="7030A0"/>
                </a:solidFill>
                <a:latin typeface="Times New Roman" panose="02020603050405020304" pitchFamily="18" charset="0"/>
                <a:cs typeface="Times New Roman" panose="02020603050405020304" pitchFamily="18" charset="0"/>
              </a:rPr>
              <a:t>фуражка и костюм полицейского, жилетка инспектора ДПС</a:t>
            </a:r>
          </a:p>
          <a:p>
            <a:pPr marL="0" indent="0" algn="ctr">
              <a:buNone/>
            </a:pPr>
            <a:r>
              <a:rPr lang="ru-RU" sz="1600" b="1" i="1" dirty="0" smtClean="0">
                <a:solidFill>
                  <a:srgbClr val="FF0000"/>
                </a:solidFill>
                <a:latin typeface="Times New Roman" panose="02020603050405020304" pitchFamily="18" charset="0"/>
                <a:cs typeface="Times New Roman" panose="02020603050405020304" pitchFamily="18" charset="0"/>
              </a:rPr>
              <a:t>     Созданы:</a:t>
            </a:r>
            <a:endParaRPr lang="ru-RU" sz="1600" dirty="0" smtClean="0">
              <a:solidFill>
                <a:srgbClr val="FF0000"/>
              </a:solidFill>
              <a:latin typeface="Times New Roman" panose="02020603050405020304" pitchFamily="18" charset="0"/>
              <a:cs typeface="Times New Roman" panose="02020603050405020304" pitchFamily="18" charset="0"/>
            </a:endParaRPr>
          </a:p>
          <a:p>
            <a:pPr marL="36000" lvl="0" indent="0" algn="ctr">
              <a:spcBef>
                <a:spcPts val="600"/>
              </a:spcBef>
              <a:buNone/>
            </a:pPr>
            <a:r>
              <a:rPr lang="ru-RU" sz="1600" b="1" i="1" dirty="0" smtClean="0">
                <a:solidFill>
                  <a:srgbClr val="0070C0"/>
                </a:solidFill>
                <a:latin typeface="Times New Roman" panose="02020603050405020304" pitchFamily="18" charset="0"/>
                <a:cs typeface="Times New Roman" panose="02020603050405020304" pitchFamily="18" charset="0"/>
              </a:rPr>
              <a:t>Дидактические </a:t>
            </a:r>
            <a:r>
              <a:rPr lang="ru-RU" sz="1600" b="1" i="1" dirty="0">
                <a:solidFill>
                  <a:srgbClr val="0070C0"/>
                </a:solidFill>
                <a:latin typeface="Times New Roman" panose="02020603050405020304" pitchFamily="18" charset="0"/>
                <a:cs typeface="Times New Roman" panose="02020603050405020304" pitchFamily="18" charset="0"/>
              </a:rPr>
              <a:t>игры «Собери целое из частей», Лото- «Дорожные знаки</a:t>
            </a:r>
            <a:r>
              <a:rPr lang="ru-RU" sz="1600" b="1" i="1" dirty="0" smtClean="0">
                <a:solidFill>
                  <a:srgbClr val="0070C0"/>
                </a:solidFill>
                <a:latin typeface="Times New Roman" panose="02020603050405020304" pitchFamily="18" charset="0"/>
                <a:cs typeface="Times New Roman" panose="02020603050405020304" pitchFamily="18" charset="0"/>
              </a:rPr>
              <a:t>», «Какой машины не хватает?» «Собери машину из геометрических фигур»</a:t>
            </a:r>
            <a:endParaRPr lang="ru-RU" sz="1600" b="1" i="1" dirty="0">
              <a:solidFill>
                <a:srgbClr val="0070C0"/>
              </a:solidFill>
              <a:latin typeface="Times New Roman" panose="02020603050405020304" pitchFamily="18" charset="0"/>
              <a:cs typeface="Times New Roman" panose="02020603050405020304" pitchFamily="18" charset="0"/>
            </a:endParaRPr>
          </a:p>
          <a:p>
            <a:pPr marL="36000" lvl="0" indent="0" algn="ctr">
              <a:spcBef>
                <a:spcPts val="600"/>
              </a:spcBef>
              <a:buNone/>
            </a:pPr>
            <a:r>
              <a:rPr lang="ru-RU" sz="1600" b="1" i="1" dirty="0">
                <a:solidFill>
                  <a:srgbClr val="0070C0"/>
                </a:solidFill>
                <a:latin typeface="Times New Roman" panose="02020603050405020304" pitchFamily="18" charset="0"/>
                <a:cs typeface="Times New Roman" panose="02020603050405020304" pitchFamily="18" charset="0"/>
              </a:rPr>
              <a:t>Два макета: «Улиц города», «Моя улица».</a:t>
            </a:r>
          </a:p>
          <a:p>
            <a:pPr marL="36000" lvl="0" algn="ctr">
              <a:spcBef>
                <a:spcPts val="600"/>
              </a:spcBef>
            </a:pPr>
            <a:r>
              <a:rPr lang="ru-RU" sz="1600" b="1" i="1" dirty="0">
                <a:solidFill>
                  <a:srgbClr val="0070C0"/>
                </a:solidFill>
                <a:latin typeface="Times New Roman" panose="02020603050405020304" pitchFamily="18" charset="0"/>
                <a:cs typeface="Times New Roman" panose="02020603050405020304" pitchFamily="18" charset="0"/>
              </a:rPr>
              <a:t>Наглядный материал по правилам дорожного движения.</a:t>
            </a:r>
          </a:p>
          <a:p>
            <a:pPr marL="36000" lvl="0" indent="0" algn="ctr">
              <a:spcBef>
                <a:spcPts val="600"/>
              </a:spcBef>
              <a:buNone/>
            </a:pPr>
            <a:r>
              <a:rPr lang="ru-RU" sz="1600" b="1" i="1" dirty="0">
                <a:solidFill>
                  <a:srgbClr val="0070C0"/>
                </a:solidFill>
                <a:latin typeface="Times New Roman" panose="02020603050405020304" pitchFamily="18" charset="0"/>
                <a:cs typeface="Times New Roman" panose="02020603050405020304" pitchFamily="18" charset="0"/>
              </a:rPr>
              <a:t>Дорожные знаки.</a:t>
            </a:r>
          </a:p>
          <a:p>
            <a:pPr marL="0" indent="0" algn="ctr">
              <a:buNone/>
            </a:pPr>
            <a:r>
              <a:rPr lang="ru-RU" sz="16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24658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1228299"/>
            <a:ext cx="8596668" cy="4813063"/>
          </a:xfrm>
        </p:spPr>
        <p:txBody>
          <a:bodyPr/>
          <a:lstStyle/>
          <a:p>
            <a:pPr marL="0" indent="0" algn="ctr">
              <a:buNone/>
            </a:pPr>
            <a:r>
              <a:rPr lang="ru-RU" sz="3200" dirty="0">
                <a:solidFill>
                  <a:srgbClr val="002060"/>
                </a:solidFill>
                <a:latin typeface="Times New Roman" panose="02020603050405020304" pitchFamily="18" charset="0"/>
                <a:cs typeface="Times New Roman" panose="02020603050405020304" pitchFamily="18" charset="0"/>
              </a:rPr>
              <a:t>Повысилась компетентность родителей в вопросах касающихся правил дорожного движения. Родители приобрели костюмы: инспектора ДПС и полицейского для сюжетно-ролевых игр. Активно принимали участие в подготовке к досугу на тему: «Дорожные знаки – верные друзья», викторине на тему: «Знатоки правил дорожного движения</a:t>
            </a:r>
            <a:r>
              <a:rPr lang="ru-RU" dirty="0">
                <a:solidFill>
                  <a:srgbClr val="002060"/>
                </a:solidFill>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639359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dirty="0" smtClean="0">
                <a:solidFill>
                  <a:srgbClr val="FF0000"/>
                </a:solidFill>
                <a:latin typeface="Times New Roman" panose="02020603050405020304" pitchFamily="18" charset="0"/>
                <a:cs typeface="Times New Roman" panose="02020603050405020304" pitchFamily="18" charset="0"/>
              </a:rPr>
              <a:t>Спасибо за внимание!</a:t>
            </a:r>
            <a:endParaRPr lang="ru-RU" sz="4800" b="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5627" y="1787403"/>
            <a:ext cx="6300082" cy="4628637"/>
          </a:xfrm>
        </p:spPr>
      </p:pic>
    </p:spTree>
    <p:extLst>
      <p:ext uri="{BB962C8B-B14F-4D97-AF65-F5344CB8AC3E}">
        <p14:creationId xmlns:p14="http://schemas.microsoft.com/office/powerpoint/2010/main" val="332601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968621"/>
          </a:xfrm>
        </p:spPr>
        <p:txBody>
          <a:bodyPr>
            <a:normAutofit fontScale="90000"/>
          </a:bodyPr>
          <a:lstStyle/>
          <a:p>
            <a:pPr algn="ctr"/>
            <a:r>
              <a:rPr lang="ru-RU" sz="4000" b="1" dirty="0" smtClean="0">
                <a:solidFill>
                  <a:srgbClr val="FF0000"/>
                </a:solidFill>
                <a:latin typeface="Times New Roman" panose="02020603050405020304" pitchFamily="18" charset="0"/>
              </a:rPr>
              <a:t>Задачи:</a:t>
            </a:r>
            <a:r>
              <a:rPr lang="ru-RU" sz="4000" b="1" dirty="0" smtClean="0">
                <a:latin typeface="Times New Roman" panose="02020603050405020304" pitchFamily="18" charset="0"/>
              </a:rPr>
              <a:t/>
            </a:r>
            <a:br>
              <a:rPr lang="ru-RU" sz="4000" b="1" dirty="0" smtClean="0">
                <a:latin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1.Создание предметно – развивающей среды. </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2.Организация прогулок, занятий, игр, бесед. </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3. Закреплять у детей умение узнавать и называть дорожные знаки по внешнему виду, самостоятельно составлять описания знаков.</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4. Формировать представление о значении дорожных знаков в общей системе организации дорожного движения, классификации дорожных знаков; осознанные навыки поведения на улицах города.</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5. Развивать умственные способности, зрительное восприятие, внимание, речь, мелкую моторику рук.</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6. Повышение компетентности родителей по вопросам касающихся ПДД. </a:t>
            </a:r>
          </a:p>
        </p:txBody>
      </p:sp>
    </p:spTree>
    <p:extLst>
      <p:ext uri="{BB962C8B-B14F-4D97-AF65-F5344CB8AC3E}">
        <p14:creationId xmlns:p14="http://schemas.microsoft.com/office/powerpoint/2010/main" val="378349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009564"/>
          </a:xfrm>
        </p:spPr>
        <p:txBody>
          <a:bodyPr>
            <a:normAutofit/>
          </a:bodyPr>
          <a:lstStyle/>
          <a:p>
            <a:pPr indent="22225" algn="ctr">
              <a:lnSpc>
                <a:spcPct val="150000"/>
              </a:lnSpc>
            </a:pPr>
            <a:r>
              <a:rPr lang="ru-RU" b="1" dirty="0" smtClean="0">
                <a:solidFill>
                  <a:srgbClr val="FF0000"/>
                </a:solidFill>
                <a:latin typeface="Times New Roman" panose="02020603050405020304" pitchFamily="18" charset="0"/>
                <a:cs typeface="Times New Roman" panose="02020603050405020304" pitchFamily="18" charset="0"/>
              </a:rPr>
              <a:t>Ожидаемый</a:t>
            </a:r>
            <a:r>
              <a:rPr lang="ru-RU" b="1" dirty="0" smtClean="0">
                <a:solidFill>
                  <a:srgbClr val="FF0000"/>
                </a:solidFill>
              </a:rPr>
              <a:t> результат:</a:t>
            </a:r>
            <a:r>
              <a:rPr lang="ru-RU" dirty="0" smtClean="0"/>
              <a:t/>
            </a:r>
            <a:br>
              <a:rPr lang="ru-RU" dirty="0" smtClean="0"/>
            </a:br>
            <a:r>
              <a:rPr lang="ru-RU" dirty="0" smtClean="0"/>
              <a:t/>
            </a:r>
            <a:br>
              <a:rPr lang="ru-RU" dirty="0" smtClean="0"/>
            </a:br>
            <a:r>
              <a:rPr lang="ru-RU" sz="2400" b="1" dirty="0" smtClean="0">
                <a:solidFill>
                  <a:srgbClr val="002060"/>
                </a:solidFill>
                <a:latin typeface="Times New Roman" panose="02020603050405020304" pitchFamily="18" charset="0"/>
              </a:rPr>
              <a:t> </a:t>
            </a:r>
            <a:r>
              <a:rPr lang="ru-RU" sz="2400" b="1" dirty="0">
                <a:solidFill>
                  <a:srgbClr val="002060"/>
                </a:solidFill>
                <a:latin typeface="Times New Roman" panose="02020603050405020304" pitchFamily="18" charset="0"/>
              </a:rPr>
              <a:t>Воспитать грамотного пешехода,                                                                                                                                               </a:t>
            </a:r>
            <a:br>
              <a:rPr lang="ru-RU" sz="2400" b="1" dirty="0">
                <a:solidFill>
                  <a:srgbClr val="002060"/>
                </a:solidFill>
                <a:latin typeface="Times New Roman" panose="02020603050405020304" pitchFamily="18" charset="0"/>
              </a:rPr>
            </a:br>
            <a:r>
              <a:rPr lang="ru-RU" sz="2400" b="1" dirty="0">
                <a:solidFill>
                  <a:srgbClr val="002060"/>
                </a:solidFill>
                <a:latin typeface="Times New Roman" panose="02020603050405020304" pitchFamily="18" charset="0"/>
              </a:rPr>
              <a:t>умеющего ориентироваться в чрезвычайных ситуациях, искать пути решения выхода их них.                                                     </a:t>
            </a:r>
            <a:br>
              <a:rPr lang="ru-RU" sz="2400" b="1" dirty="0">
                <a:solidFill>
                  <a:srgbClr val="002060"/>
                </a:solidFill>
                <a:latin typeface="Times New Roman" panose="02020603050405020304" pitchFamily="18" charset="0"/>
              </a:rPr>
            </a:br>
            <a:r>
              <a:rPr lang="ru-RU" sz="2400" b="1" dirty="0">
                <a:solidFill>
                  <a:srgbClr val="002060"/>
                </a:solidFill>
                <a:latin typeface="Times New Roman" panose="02020603050405020304" pitchFamily="18" charset="0"/>
              </a:rPr>
              <a:t/>
            </a:r>
            <a:br>
              <a:rPr lang="ru-RU" sz="2400" b="1" dirty="0">
                <a:solidFill>
                  <a:srgbClr val="002060"/>
                </a:solidFill>
                <a:latin typeface="Times New Roman" panose="02020603050405020304" pitchFamily="18" charset="0"/>
              </a:rPr>
            </a:br>
            <a:r>
              <a:rPr lang="ru-RU" dirty="0"/>
              <a:t/>
            </a:r>
            <a:br>
              <a:rPr lang="ru-RU" dirty="0"/>
            </a:br>
            <a:endParaRPr lang="ru-RU" dirty="0"/>
          </a:p>
        </p:txBody>
      </p:sp>
    </p:spTree>
    <p:extLst>
      <p:ext uri="{BB962C8B-B14F-4D97-AF65-F5344CB8AC3E}">
        <p14:creationId xmlns:p14="http://schemas.microsoft.com/office/powerpoint/2010/main" val="314440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18949"/>
          </a:xfrm>
        </p:spPr>
        <p:txBody>
          <a:bodyPr>
            <a:normAutofit fontScale="90000"/>
          </a:bodyPr>
          <a:lstStyle/>
          <a:p>
            <a:r>
              <a:rPr lang="ru-RU" b="1" dirty="0" smtClean="0">
                <a:solidFill>
                  <a:srgbClr val="FF0000"/>
                </a:solidFill>
                <a:latin typeface="Times New Roman" panose="02020603050405020304" pitchFamily="18" charset="0"/>
                <a:cs typeface="Times New Roman" panose="02020603050405020304" pitchFamily="18" charset="0"/>
              </a:rPr>
              <a:t>План </a:t>
            </a:r>
            <a:r>
              <a:rPr lang="ru-RU" b="1" dirty="0">
                <a:solidFill>
                  <a:srgbClr val="FF0000"/>
                </a:solidFill>
                <a:latin typeface="Times New Roman" panose="02020603050405020304" pitchFamily="18" charset="0"/>
                <a:cs typeface="Times New Roman" panose="02020603050405020304" pitchFamily="18" charset="0"/>
              </a:rPr>
              <a:t>мероприятий по реализации проекта:</a:t>
            </a:r>
            <a:r>
              <a:rPr lang="ru-RU" dirty="0"/>
              <a:t/>
            </a:r>
            <a:br>
              <a:rPr lang="ru-RU" dirty="0"/>
            </a:br>
            <a:r>
              <a:rPr lang="ru-RU" b="1" u="sng" dirty="0">
                <a:latin typeface="Times New Roman" panose="02020603050405020304" pitchFamily="18" charset="0"/>
              </a:rPr>
              <a:t/>
            </a:r>
            <a:br>
              <a:rPr lang="ru-RU" b="1" u="sng" dirty="0">
                <a:latin typeface="Times New Roman" panose="02020603050405020304" pitchFamily="18" charset="0"/>
              </a:rPr>
            </a:br>
            <a:endParaRPr lang="ru-RU" dirty="0"/>
          </a:p>
        </p:txBody>
      </p:sp>
      <p:sp>
        <p:nvSpPr>
          <p:cNvPr id="5" name="Прямоугольник 4"/>
          <p:cNvSpPr/>
          <p:nvPr/>
        </p:nvSpPr>
        <p:spPr>
          <a:xfrm>
            <a:off x="1277938" y="1881699"/>
            <a:ext cx="7661346" cy="1754326"/>
          </a:xfrm>
          <a:prstGeom prst="rect">
            <a:avLst/>
          </a:prstGeom>
        </p:spPr>
        <p:txBody>
          <a:bodyPr wrap="square">
            <a:spAutoFit/>
          </a:bodyPr>
          <a:lstStyle/>
          <a:p>
            <a:pPr marL="342900" lvl="0" indent="-342900" algn="ctr">
              <a:lnSpc>
                <a:spcPct val="150000"/>
              </a:lnSpc>
              <a:spcAft>
                <a:spcPts val="0"/>
              </a:spcAft>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Подготовительный этап с 02.09.2015 г. по 30.09.2015 г.</a:t>
            </a:r>
          </a:p>
          <a:p>
            <a:pPr marL="342900" lvl="0" indent="-342900" algn="ctr">
              <a:lnSpc>
                <a:spcPct val="150000"/>
              </a:lnSpc>
              <a:spcAft>
                <a:spcPts val="0"/>
              </a:spcAft>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Основной этап с 1.10.2015 г. по 30.03.2016 г.</a:t>
            </a:r>
          </a:p>
          <a:p>
            <a:pPr marL="342900" lvl="0" indent="-342900" algn="ctr">
              <a:lnSpc>
                <a:spcPct val="150000"/>
              </a:lnSpc>
              <a:spcAft>
                <a:spcPts val="0"/>
              </a:spcAft>
              <a:tabLst>
                <a:tab pos="457200" algn="l"/>
              </a:tabLst>
            </a:pPr>
            <a:r>
              <a:rPr lang="ru-RU"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Заключительный этап с 1.04.2016 г. по 30.05.2016 г.</a:t>
            </a:r>
          </a:p>
        </p:txBody>
      </p:sp>
    </p:spTree>
    <p:extLst>
      <p:ext uri="{BB962C8B-B14F-4D97-AF65-F5344CB8AC3E}">
        <p14:creationId xmlns:p14="http://schemas.microsoft.com/office/powerpoint/2010/main" val="289638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13899"/>
            <a:ext cx="8596668" cy="6359856"/>
          </a:xfrm>
        </p:spPr>
        <p:txBody>
          <a:bodyPr>
            <a:normAutofit fontScale="90000"/>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Подготовительный этап:</a:t>
            </a:r>
            <a:br>
              <a:rPr lang="ru-RU" b="1" dirty="0" smtClean="0">
                <a:solidFill>
                  <a:srgbClr val="FF0000"/>
                </a:solidFill>
                <a:latin typeface="Times New Roman" panose="02020603050405020304" pitchFamily="18" charset="0"/>
                <a:cs typeface="Times New Roman" panose="02020603050405020304" pitchFamily="18" charset="0"/>
              </a:rPr>
            </a:br>
            <a:r>
              <a:rPr lang="ru-RU" dirty="0" smtClean="0"/>
              <a:t/>
            </a:r>
            <a:br>
              <a:rPr lang="ru-RU" dirty="0" smtClean="0"/>
            </a:br>
            <a:r>
              <a:rPr lang="ru-RU" sz="2200" dirty="0">
                <a:solidFill>
                  <a:srgbClr val="002060"/>
                </a:solidFill>
                <a:latin typeface="Times New Roman" panose="02020603050405020304" pitchFamily="18" charset="0"/>
                <a:cs typeface="Times New Roman" panose="02020603050405020304" pitchFamily="18" charset="0"/>
              </a:rPr>
              <a:t>1.Подготовка материала и оборудования. </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2.Педагогическая оценка результатов анкетирования. </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3. «Банк идей» (поиск, изучение эффективных технологий и методик в области обучения детей правилам безопасного поведения на дороге). </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4.Выбор концепции реализации проекта. </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5.Обоснование путей реализации проекта. </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6. Сбор литературы по теме, создание картотек подвижных игр, дидактических игр, сюжетно-ролевых игр. </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7. Изготовление, приобретение и показ плакатов, брошюр по правилам дорожного движения.</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8. Создание макета улицы «Улица города».</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9. Приобретение книги О.А. </a:t>
            </a:r>
            <a:r>
              <a:rPr lang="ru-RU" sz="2200" dirty="0" err="1">
                <a:solidFill>
                  <a:srgbClr val="002060"/>
                </a:solidFill>
                <a:latin typeface="Times New Roman" panose="02020603050405020304" pitchFamily="18" charset="0"/>
                <a:cs typeface="Times New Roman" panose="02020603050405020304" pitchFamily="18" charset="0"/>
              </a:rPr>
              <a:t>Скоролупова</a:t>
            </a:r>
            <a:r>
              <a:rPr lang="ru-RU" sz="2200" dirty="0">
                <a:solidFill>
                  <a:srgbClr val="002060"/>
                </a:solidFill>
                <a:latin typeface="Times New Roman" panose="02020603050405020304" pitchFamily="18" charset="0"/>
                <a:cs typeface="Times New Roman" panose="02020603050405020304" pitchFamily="18" charset="0"/>
              </a:rPr>
              <a:t> «Занятия с детьми старшего дошкольного возраста по теме «Правила и безопасность дорожного движения»</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10.Рассматривание дорожных знаков, плакатов с изображением ситуаций на дороге, беседы по содержанию.</a:t>
            </a:r>
            <a:r>
              <a:rPr lang="ru-RU" sz="1800" dirty="0">
                <a:solidFill>
                  <a:srgbClr val="002060"/>
                </a:solidFill>
                <a:latin typeface="Times New Roman" panose="02020603050405020304" pitchFamily="18" charset="0"/>
                <a:cs typeface="Times New Roman" panose="02020603050405020304" pitchFamily="18" charset="0"/>
              </a:rPr>
              <a:t/>
            </a:r>
            <a:br>
              <a:rPr lang="ru-RU" sz="1800" dirty="0">
                <a:solidFill>
                  <a:srgbClr val="002060"/>
                </a:solidFill>
                <a:latin typeface="Times New Roman" panose="02020603050405020304" pitchFamily="18" charset="0"/>
                <a:cs typeface="Times New Roman" panose="02020603050405020304" pitchFamily="18" charset="0"/>
              </a:rPr>
            </a:br>
            <a:r>
              <a:rPr lang="ru-RU" sz="1800" dirty="0">
                <a:solidFill>
                  <a:srgbClr val="002060"/>
                </a:solidFill>
                <a:latin typeface="Times New Roman" panose="02020603050405020304" pitchFamily="18" charset="0"/>
                <a:cs typeface="Times New Roman" panose="02020603050405020304" pitchFamily="18" charset="0"/>
              </a:rPr>
              <a:t/>
            </a:r>
            <a:br>
              <a:rPr lang="ru-RU" sz="1800" dirty="0">
                <a:solidFill>
                  <a:srgbClr val="002060"/>
                </a:solidFill>
                <a:latin typeface="Times New Roman" panose="02020603050405020304" pitchFamily="18" charset="0"/>
                <a:cs typeface="Times New Roman" panose="02020603050405020304" pitchFamily="18" charset="0"/>
              </a:rPr>
            </a:br>
            <a:r>
              <a:rPr lang="ru-RU" sz="1800" dirty="0">
                <a:solidFill>
                  <a:srgbClr val="002060"/>
                </a:solidFill>
                <a:latin typeface="Times New Roman" panose="02020603050405020304" pitchFamily="18" charset="0"/>
                <a:cs typeface="Times New Roman" panose="02020603050405020304" pitchFamily="18" charset="0"/>
              </a:rPr>
              <a:t/>
            </a:r>
            <a:br>
              <a:rPr lang="ru-RU" sz="1800" dirty="0">
                <a:solidFill>
                  <a:srgbClr val="002060"/>
                </a:solidFill>
                <a:latin typeface="Times New Roman" panose="02020603050405020304" pitchFamily="18" charset="0"/>
                <a:cs typeface="Times New Roman" panose="02020603050405020304" pitchFamily="18" charset="0"/>
              </a:rPr>
            </a:br>
            <a:r>
              <a:rPr lang="ru-RU" dirty="0"/>
              <a:t/>
            </a:r>
            <a:br>
              <a:rPr lang="ru-RU" dirty="0"/>
            </a:br>
            <a:r>
              <a:rPr lang="ru-RU" dirty="0" smtClean="0"/>
              <a:t/>
            </a:r>
            <a:br>
              <a:rPr lang="ru-RU" dirty="0" smtClean="0"/>
            </a:br>
            <a:endParaRPr lang="ru-RU" dirty="0"/>
          </a:p>
        </p:txBody>
      </p:sp>
    </p:spTree>
    <p:extLst>
      <p:ext uri="{BB962C8B-B14F-4D97-AF65-F5344CB8AC3E}">
        <p14:creationId xmlns:p14="http://schemas.microsoft.com/office/powerpoint/2010/main" val="326073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600131"/>
          </a:xfrm>
        </p:spPr>
        <p:txBody>
          <a:bodyPr>
            <a:normAutofit fontScale="90000"/>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Основной этап:</a:t>
            </a:r>
            <a:br>
              <a:rPr lang="ru-RU" b="1" dirty="0" smtClean="0">
                <a:solidFill>
                  <a:srgbClr val="FF0000"/>
                </a:solidFill>
                <a:latin typeface="Times New Roman" panose="02020603050405020304" pitchFamily="18" charset="0"/>
                <a:cs typeface="Times New Roman" panose="02020603050405020304" pitchFamily="18" charset="0"/>
              </a:rPr>
            </a:br>
            <a:r>
              <a:rPr lang="ru-RU" dirty="0" smtClean="0"/>
              <a:t/>
            </a:r>
            <a:br>
              <a:rPr lang="ru-RU" dirty="0" smtClean="0"/>
            </a:br>
            <a:r>
              <a:rPr lang="ru-RU" sz="3100" b="1" dirty="0" smtClean="0">
                <a:solidFill>
                  <a:srgbClr val="002060"/>
                </a:solidFill>
                <a:latin typeface="Times New Roman" panose="02020603050405020304" pitchFamily="18" charset="0"/>
                <a:cs typeface="Times New Roman" panose="02020603050405020304" pitchFamily="18" charset="0"/>
              </a:rPr>
              <a:t>Расширение </a:t>
            </a:r>
            <a:r>
              <a:rPr lang="ru-RU" sz="3100" b="1" dirty="0">
                <a:solidFill>
                  <a:srgbClr val="002060"/>
                </a:solidFill>
                <a:latin typeface="Times New Roman" panose="02020603050405020304" pitchFamily="18" charset="0"/>
                <a:cs typeface="Times New Roman" panose="02020603050405020304" pitchFamily="18" charset="0"/>
              </a:rPr>
              <a:t>первоначальных детских представлений, накопление и закрепление полученных знаний о правилах безопасности через занятия, беседы с детьми, заучивание рифмованных правил стихов, через чтение художественной литературы, игры-драматизации, наблюдения, экскурсии, создание и обыгрывание ситуаций на дороге, совместное изготовление макетов.</a:t>
            </a:r>
            <a:br>
              <a:rPr lang="ru-RU" sz="3100" b="1" dirty="0">
                <a:solidFill>
                  <a:srgbClr val="002060"/>
                </a:solidFill>
                <a:latin typeface="Times New Roman" panose="02020603050405020304" pitchFamily="18" charset="0"/>
                <a:cs typeface="Times New Roman" panose="02020603050405020304" pitchFamily="18" charset="0"/>
              </a:rPr>
            </a:b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336281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886734"/>
          </a:xfrm>
        </p:spPr>
        <p:txBody>
          <a:bodyPr>
            <a:normAutofit fontScale="90000"/>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ОО «Познавательное развитие»</a:t>
            </a:r>
            <a:r>
              <a:rPr lang="ru-RU" b="1" dirty="0">
                <a:solidFill>
                  <a:srgbClr val="FF0000"/>
                </a:solidFill>
                <a:latin typeface="Times New Roman" panose="02020603050405020304" pitchFamily="18" charset="0"/>
                <a:cs typeface="Times New Roman" panose="02020603050405020304" pitchFamily="18" charset="0"/>
              </a:rPr>
              <a:t> </a:t>
            </a:r>
            <a:r>
              <a:rPr lang="ru-RU" dirty="0" smtClean="0"/>
              <a:t/>
            </a:r>
            <a:br>
              <a:rPr lang="ru-RU" dirty="0" smtClean="0"/>
            </a:br>
            <a:r>
              <a:rPr lang="ru-RU" sz="2700" dirty="0" smtClean="0">
                <a:solidFill>
                  <a:srgbClr val="002060"/>
                </a:solidFill>
                <a:latin typeface="Times New Roman" panose="02020603050405020304" pitchFamily="18" charset="0"/>
                <a:cs typeface="Times New Roman" panose="02020603050405020304" pitchFamily="18" charset="0"/>
              </a:rPr>
              <a:t>Конструирование </a:t>
            </a:r>
            <a:r>
              <a:rPr lang="ru-RU" sz="2700" dirty="0">
                <a:solidFill>
                  <a:srgbClr val="002060"/>
                </a:solidFill>
                <a:latin typeface="Times New Roman" panose="02020603050405020304" pitchFamily="18" charset="0"/>
                <a:cs typeface="Times New Roman" panose="02020603050405020304" pitchFamily="18" charset="0"/>
              </a:rPr>
              <a:t>на тему: «В два ряда дома стоят…»</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Беседа на тему: «Быть примерным пешеходом и пассажиром разрешается»</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Изготовление, приобретение и показ плакатов, брошюр по правилам дорожного движения.</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Создание макетов улицы «Улица города», «Моя улица»</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Конструирование на тему: «Перекрёсток»</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Ознакомление с окружающим миром: «Правила и безопасность дорожного движения»</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Беседы на темы: «Езда на самокате», «Правила безопасной езды на велосипеде»</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Конструирование: постройка гаражей для машин</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Викторина «Пешеход на улице»</a:t>
            </a:r>
            <a:br>
              <a:rPr lang="ru-RU" sz="2700" dirty="0">
                <a:solidFill>
                  <a:srgbClr val="002060"/>
                </a:solidFill>
                <a:latin typeface="Times New Roman" panose="02020603050405020304" pitchFamily="18" charset="0"/>
                <a:cs typeface="Times New Roman" panose="02020603050405020304" pitchFamily="18" charset="0"/>
              </a:rPr>
            </a:br>
            <a:r>
              <a:rPr lang="ru-RU" sz="2700" dirty="0">
                <a:solidFill>
                  <a:srgbClr val="002060"/>
                </a:solidFill>
                <a:latin typeface="Times New Roman" panose="02020603050405020304" pitchFamily="18" charset="0"/>
                <a:cs typeface="Times New Roman" panose="02020603050405020304" pitchFamily="18" charset="0"/>
              </a:rPr>
              <a:t>Итоговый праздник - викторина на тему: «Знатоки  правил дорожного движения»</a:t>
            </a:r>
            <a:r>
              <a:rPr lang="ru-RU" dirty="0" smtClean="0">
                <a:solidFill>
                  <a:srgbClr val="002060"/>
                </a:solidFill>
              </a:rPr>
              <a:t/>
            </a:r>
            <a:br>
              <a:rPr lang="ru-RU" dirty="0" smtClean="0">
                <a:solidFill>
                  <a:srgbClr val="002060"/>
                </a:solidFill>
              </a:rPr>
            </a:br>
            <a:r>
              <a:rPr lang="ru-RU" dirty="0"/>
              <a:t/>
            </a:r>
            <a:br>
              <a:rPr lang="ru-RU" dirty="0"/>
            </a:br>
            <a:endParaRPr lang="ru-RU" dirty="0"/>
          </a:p>
        </p:txBody>
      </p:sp>
    </p:spTree>
    <p:extLst>
      <p:ext uri="{BB962C8B-B14F-4D97-AF65-F5344CB8AC3E}">
        <p14:creationId xmlns:p14="http://schemas.microsoft.com/office/powerpoint/2010/main" val="3775942460"/>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254</TotalTime>
  <Words>833</Words>
  <Application>Microsoft Office PowerPoint</Application>
  <PresentationFormat>Широкоэкранный</PresentationFormat>
  <Paragraphs>81</Paragraphs>
  <Slides>38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Arial</vt:lpstr>
      <vt:lpstr>Calibri</vt:lpstr>
      <vt:lpstr>Times New Roman</vt:lpstr>
      <vt:lpstr>Trebuchet MS</vt:lpstr>
      <vt:lpstr>Wingdings 3</vt:lpstr>
      <vt:lpstr>Грань</vt:lpstr>
      <vt:lpstr>Проект  на тему: «Азбука дорожного движения»</vt:lpstr>
      <vt:lpstr>Актуальность:   Актуальность и просто жизненная необходимость обучения детей Правилам дорожного движения несомненна.  Статистика утверждает, что очень часто причиной дорожно – транспортных происшествий является именно дети. Дошкольники ещё в должной степени не умеют управлять своими поведением, у них ещё не выработалась способность предвидеть возможную опасность, поэтому они безмятежно выбегают на дорогу.  Во многом безопасность пешехода  зависит от соблюдения им правил поведения на улице, поэтому необходимо обучать детей Правилам  безопасного поведения на дорогах через дидактические игры и упражнения, подвижные игры,  сюжетно – ролевые игры и на площадках по ПДД.  Перед обществом встаёт вопрос: «Как сделать так, чтобы улицы и дороги стали безопасными для наших детей?» Только нашими усилиями, используя знания, терпение, можно научить детей навыкам безопасного общения со сложным миром дорог. Поэтому важным стал поиск новых интересных форм работы с детьми и родителями.    </vt:lpstr>
      <vt:lpstr>Цель:     Создание в группе максимально эффективных условий для организации работы по формированию у детей навыков правильного поведения на дороге.   </vt:lpstr>
      <vt:lpstr>Задачи: 1.Создание предметно – развивающей среды.  2.Организация прогулок, занятий, игр, бесед.  3. Закреплять у детей умение узнавать и называть дорожные знаки по внешнему виду, самостоятельно составлять описания знаков. 4. Формировать представление о значении дорожных знаков в общей системе организации дорожного движения, классификации дорожных знаков; осознанные навыки поведения на улицах города. 5. Развивать умственные способности, зрительное восприятие, внимание, речь, мелкую моторику рук. 6. Повышение компетентности родителей по вопросам касающихся ПДД. </vt:lpstr>
      <vt:lpstr>Ожидаемый результат:   Воспитать грамотного пешехода,                                                                                                                                                умеющего ориентироваться в чрезвычайных ситуациях, искать пути решения выхода их них.                                                        </vt:lpstr>
      <vt:lpstr>План мероприятий по реализации проекта:  </vt:lpstr>
      <vt:lpstr>Подготовительный этап:  1.Подготовка материала и оборудования.  2.Педагогическая оценка результатов анкетирования.  3. «Банк идей» (поиск, изучение эффективных технологий и методик в области обучения детей правилам безопасного поведения на дороге).  4.Выбор концепции реализации проекта.  5.Обоснование путей реализации проекта.  6. Сбор литературы по теме, создание картотек подвижных игр, дидактических игр, сюжетно-ролевых игр.  7. Изготовление, приобретение и показ плакатов, брошюр по правилам дорожного движения. 8. Создание макета улицы «Улица города». 9. Приобретение книги О.А. Скоролупова «Занятия с детьми старшего дошкольного возраста по теме «Правила и безопасность дорожного движения» 10.Рассматривание дорожных знаков, плакатов с изображением ситуаций на дороге, беседы по содержанию.     </vt:lpstr>
      <vt:lpstr>Основной этап:  Расширение первоначальных детских представлений, накопление и закрепление полученных знаний о правилах безопасности через занятия, беседы с детьми, заучивание рифмованных правил стихов, через чтение художественной литературы, игры-драматизации, наблюдения, экскурсии, создание и обыгрывание ситуаций на дороге, совместное изготовление макетов.   </vt:lpstr>
      <vt:lpstr>ОО «Познавательное развитие»  Конструирование на тему: «В два ряда дома стоят…» Беседа на тему: «Быть примерным пешеходом и пассажиром разрешается» Изготовление, приобретение и показ плакатов, брошюр по правилам дорожного движения. Создание макетов улицы «Улица города», «Моя улица» Конструирование на тему: «Перекрёсток» Ознакомление с окружающим миром: «Правила и безопасность дорожного движения» Беседы на темы: «Езда на самокате», «Правила безопасной езды на велосипеде» Конструирование: постройка гаражей для машин Викторина «Пешеход на улице» Итоговый праздник - викторина на тему: «Знатоки  правил дорожного движения»  </vt:lpstr>
      <vt:lpstr>ОО «Речевое развитие»</vt:lpstr>
      <vt:lpstr>Чтение художественной литературы Головко «Дорожные знаки»; Дмоховский А. «Чудесный островок»; Дорохов А. «Подземный ход», «Заборчик вдоль тротуара», «Шлагбаум»; Кожевников В. «Светофор»; Кривицкая А. «Тайны дорожных знаков»; Маршак С. «Светофор»; Мигунова Н.А. «Светофор»; Михалков С. «Дядя Стёпа – милиционер»; Пишумов Я. «Пешеходный светофор», «Посмотрите, постовой»,  Пляцковский И. «Светофор»; Прокофьев С. «Мой приятель – светофор»; Северный А. «Светофор»;  Серяков И. «Законы улиц и дорог»;     </vt:lpstr>
      <vt:lpstr>ОО «Художественно-эстетическое развитие»</vt:lpstr>
      <vt:lpstr>ОО «Социально-коммуникативное развитие»</vt:lpstr>
      <vt:lpstr>ОО «Физическое развитие»</vt:lpstr>
      <vt:lpstr>Работа с родителями:  Проведение родительского собрания. Сообщение родителям о проблеме реализации проекта. Приобщение к совместной деятельности: поиску книг о правилах дорожного движения, плакатов, атрибутов для игр. Анкетирование родителей по проблеме.  Наглядная информация - «О правилах дорожного движения»  Консультация на тему: «Родителям – о безопасности дорожного движения». Консультация на тему: «Общие правила по ПДД»  Оформление папки передвижки Консультации: «Где катается ваш ребёнок Консультация на тему: «Ваш ребёнок на улице»  Предложить родителям принести раскраски для детей на тему: «Правила дорожного движения» Предложить сшить или купить костюмы: инспектора ДПС, полицейского. Создание книги о правилах дорожного движения с иллюстрациями (картинками – совместная работа родителей и детей) Консультация на тему: «Безопасность детей на улицах города» Наглядная информация «Советы родителям»  Подготовка к празднику «Знатоки правил дорожного движения» Изготовление дидактических игр «Собери дорожный знак» Информационная газета для родителей: «Школа светофорика».  Консультация на тему: «Предупреждение дорожно-транспортного травматизма»  </vt:lpstr>
      <vt:lpstr>Заключительный этап: 1.Дидактические игры: «Найди отличия», «Перекрёсток», «Что будет если…», «Собери дорожные ситуации», «Ездит, плавает, летает», «Поставь машину на стоянку соревнование «Кто быстрее соберёт автомобиль» 2.Чтение, обсуждение и драматизация стихотворения О.Бедарева «Если бы…» 3. Беседа о правилах поведения пешеходов за городом. 4. Игра – Лото «Дорожные знаки» 5. Конструирование: постройка, разного вида транспорта из «Лего» 6. Рисование «запрещающих»  дорожных знаков, обведение трафаретов, шаблонов. 7. Итоговая викторина на тему: «Знатоки правил дорожного движения» (с приглашением родителей)  8. Создание мультимедийной  презентации (демонстрация слайдов). </vt:lpstr>
      <vt:lpstr>Литература:   Авдеева Н.Н., Князева Н.Л., Стеркина Р.Б. Безопасность. Учебное пособие по основам безопасности жизнедеятельности детей старшего дошкольного возраста.  Белая К.Ю., Зимонина В.Н., Кондрыкинская Л.А. Как обеспечить безопасность дошкольников. Конспекты по основам безопасности детей дошкольного возраста. Книга для воспитателей детского сада.   Добрякова В.А., Борисова Н.В., Панина Т.А., Уклонская С.А. Три сигнала светофора.  Дидактические игры, сценарии вечеров досуга. Книга для воспитателеля детского сада.   </vt:lpstr>
      <vt:lpstr>Родительское собрание. Ознакомление родителей с задачами и планом работы по проекту на тему: «Азбука дорожного движения»</vt:lpstr>
      <vt:lpstr>Материальная база по развитию у детей безопасного поведения  на дороге, имеющаяся в группе Д/ и «Берегись автомобиля» Лото «Дорожные знаки» </vt:lpstr>
      <vt:lpstr>Изучаем дорожные знаки</vt:lpstr>
      <vt:lpstr>Игры с макетом «Улицы города»</vt:lpstr>
      <vt:lpstr>Макет - «Пожарный щит»</vt:lpstr>
      <vt:lpstr>Настольная игра «Перекрёсток», выполненная своими руками</vt:lpstr>
      <vt:lpstr>Дидактическая игра:  «Внимание водитель»</vt:lpstr>
      <vt:lpstr>Дидактические игры: Лото – «Дорожные знаки», «Найди к ситуации дорожный знак»</vt:lpstr>
      <vt:lpstr>Лепка  грузовых и легковых машин</vt:lpstr>
      <vt:lpstr>Аппликация на тему: «Автобус». Конструирование из бумаги.</vt:lpstr>
      <vt:lpstr>Совместная работа над проектом. Мы конструируем, лепим, выполняем аппликации</vt:lpstr>
      <vt:lpstr>Сюжетно-ролевая игра «Путешествие в автобусе»</vt:lpstr>
      <vt:lpstr>Строим гаражи для машин</vt:lpstr>
      <vt:lpstr>Макет «моя улица» Лото «Дорожные знаки»</vt:lpstr>
      <vt:lpstr>Наши рисунки</vt:lpstr>
      <vt:lpstr>Постройки из снега на участке на тему:  «Парад весёлых машин»</vt:lpstr>
      <vt:lpstr>Просмотр презентаций о правилах дорожного движения</vt:lpstr>
      <vt:lpstr>Итоговое мероприятие Викторина на тему: «Знатоки правил дорожного движения»</vt:lpstr>
      <vt:lpstr>Результаты проекта</vt:lpstr>
      <vt:lpstr>Презентация PowerPoint</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на тему: «Азбука дорожного движения»</dc:title>
  <dc:creator>Ирина Коршунова</dc:creator>
  <cp:lastModifiedBy>Ирина Коршунова</cp:lastModifiedBy>
  <cp:revision>30</cp:revision>
  <dcterms:created xsi:type="dcterms:W3CDTF">2016-01-27T09:10:20Z</dcterms:created>
  <dcterms:modified xsi:type="dcterms:W3CDTF">2016-05-06T17:13:16Z</dcterms:modified>
</cp:coreProperties>
</file>