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9" r:id="rId10"/>
    <p:sldId id="266" r:id="rId11"/>
    <p:sldId id="280" r:id="rId12"/>
    <p:sldId id="270" r:id="rId13"/>
    <p:sldId id="267" r:id="rId14"/>
    <p:sldId id="271" r:id="rId15"/>
    <p:sldId id="272" r:id="rId16"/>
    <p:sldId id="273" r:id="rId17"/>
    <p:sldId id="276" r:id="rId18"/>
    <p:sldId id="277" r:id="rId19"/>
    <p:sldId id="305" r:id="rId20"/>
    <p:sldId id="275" r:id="rId21"/>
    <p:sldId id="289" r:id="rId22"/>
    <p:sldId id="288" r:id="rId23"/>
    <p:sldId id="279" r:id="rId24"/>
    <p:sldId id="278" r:id="rId25"/>
    <p:sldId id="286" r:id="rId26"/>
    <p:sldId id="284" r:id="rId27"/>
    <p:sldId id="283" r:id="rId28"/>
    <p:sldId id="285" r:id="rId29"/>
    <p:sldId id="287" r:id="rId30"/>
    <p:sldId id="282" r:id="rId31"/>
    <p:sldId id="293" r:id="rId32"/>
    <p:sldId id="290" r:id="rId33"/>
    <p:sldId id="291" r:id="rId34"/>
    <p:sldId id="292" r:id="rId35"/>
    <p:sldId id="294" r:id="rId36"/>
    <p:sldId id="303" r:id="rId37"/>
    <p:sldId id="295" r:id="rId38"/>
    <p:sldId id="296" r:id="rId39"/>
    <p:sldId id="297" r:id="rId40"/>
    <p:sldId id="299" r:id="rId41"/>
    <p:sldId id="298" r:id="rId42"/>
    <p:sldId id="300" r:id="rId43"/>
    <p:sldId id="301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F2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9367E-6F00-47D1-9037-476AFAD0159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B77F8-DEE9-47A7-B367-FC815708E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Microsoft_PowerPoint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leovit.ru/upload/uf/59b/59b1b3e165de992cada18af173996ea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64399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00694" cy="79690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«Детский сад № 4 комбинированного вида»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6643734" cy="207170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solidFill>
                  <a:srgbClr val="6F2927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just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4000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«Ешьте кашу по утрам </a:t>
            </a:r>
            <a:r>
              <a:rPr lang="ru-RU" sz="40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just"/>
            <a:r>
              <a:rPr lang="ru-RU" sz="40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0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пойдёте </a:t>
            </a:r>
            <a:r>
              <a:rPr lang="ru-RU" sz="4000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40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докторам»</a:t>
            </a:r>
          </a:p>
          <a:p>
            <a:pPr algn="just"/>
            <a:r>
              <a:rPr lang="ru-RU" sz="2800" b="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группы коррекции № 2</a:t>
            </a:r>
            <a:endParaRPr lang="ru-RU" sz="2800" b="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57159" y="4572007"/>
            <a:ext cx="4000527" cy="1554155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Составила: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Корякина О.Н.,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428604"/>
            <a:ext cx="3686172" cy="1071570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Сравниваем рис и пшеницу</a:t>
            </a:r>
          </a:p>
          <a:p>
            <a:endParaRPr lang="ru-RU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0628" y="4500570"/>
            <a:ext cx="3686172" cy="1500197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Знакомство с пшеном</a:t>
            </a:r>
            <a:endParaRPr lang="ru-RU" b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AppData\Local\Temp\Rar$DI06.965\IMG_9472.JPG"/>
          <p:cNvPicPr>
            <a:picLocks noGrp="1"/>
          </p:cNvPicPr>
          <p:nvPr>
            <p:ph sz="half" idx="2"/>
          </p:nvPr>
        </p:nvPicPr>
        <p:blipFill>
          <a:blip r:embed="rId2" cstate="print">
            <a:lum contrast="20000"/>
          </a:blip>
          <a:srcRect l="23401" t="9203"/>
          <a:stretch>
            <a:fillRect/>
          </a:stretch>
        </p:blipFill>
        <p:spPr bwMode="auto">
          <a:xfrm rot="5400000">
            <a:off x="964380" y="1678770"/>
            <a:ext cx="350046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38.432\IMG_955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5251" t="29703" r="22352"/>
          <a:stretch>
            <a:fillRect/>
          </a:stretch>
        </p:blipFill>
        <p:spPr bwMode="auto">
          <a:xfrm>
            <a:off x="4071934" y="214290"/>
            <a:ext cx="295626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51.787\IMG_9559.JPG"/>
          <p:cNvPicPr/>
          <p:nvPr/>
        </p:nvPicPr>
        <p:blipFill>
          <a:blip r:embed="rId4" cstate="print"/>
          <a:srcRect l="16906" r="12639" b="-1883"/>
          <a:stretch>
            <a:fillRect/>
          </a:stretch>
        </p:blipFill>
        <p:spPr bwMode="auto">
          <a:xfrm>
            <a:off x="6429388" y="2143116"/>
            <a:ext cx="221454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Temp\Rar$DI48.597\IMG_9469.JPG"/>
          <p:cNvPicPr/>
          <p:nvPr/>
        </p:nvPicPr>
        <p:blipFill>
          <a:blip r:embed="rId5" cstate="print"/>
          <a:srcRect l="17219" t="2783" r="-1541" b="19763"/>
          <a:stretch>
            <a:fillRect/>
          </a:stretch>
        </p:blipFill>
        <p:spPr bwMode="auto">
          <a:xfrm rot="5400000">
            <a:off x="285720" y="3929066"/>
            <a:ext cx="257176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Беседа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285860"/>
            <a:ext cx="3997354" cy="889015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«Из чего готовят кашу»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Задание: закрой фишкой те продукты, которые не нужны для приготовления каши.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1" y="5786453"/>
            <a:ext cx="3829049" cy="500067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люблю есть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://900igr.net/up/datas/243644/007.jpg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3714752"/>
            <a:ext cx="3829050" cy="286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gastritinform.ru/wp-content/uploads/2019/12/eda-picca-pomidory-syr-kolbasa-13903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857628"/>
            <a:ext cx="3304180" cy="18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kkal.ru/wp-content/uploads/2016/02/pasta-sausage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214554"/>
            <a:ext cx="2823020" cy="174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krimchel.ru/images/news/2019/08/07/%D0%9E%D0%B2%D1%81%D1%8F%D0%BD%D0%B0%D1%8F_%D0%BA%D0%B0%D1%88%D0%B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71480"/>
            <a:ext cx="2328365" cy="158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Практические действия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атрибутов к игре </a:t>
            </a:r>
            <a:r>
              <a:rPr lang="ru-RU" b="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оршочек каши»</a:t>
            </a:r>
            <a:endParaRPr lang="ru-RU" b="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857760"/>
            <a:ext cx="4041775" cy="1000131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</a:p>
          <a:p>
            <a:pPr algn="ctr"/>
            <a:r>
              <a:rPr lang="ru-RU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крупой</a:t>
            </a:r>
            <a:endParaRPr lang="ru-RU" b="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AppData\Local\Temp\Rar$DI00.817\IMG_946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28" y="2697870"/>
            <a:ext cx="3873731" cy="290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7.921\IMG_9499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30111" y="1056378"/>
            <a:ext cx="2991461" cy="302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42918"/>
            <a:ext cx="4040188" cy="1531957"/>
          </a:xfrm>
        </p:spPr>
        <p:txBody>
          <a:bodyPr/>
          <a:lstStyle/>
          <a:p>
            <a:pPr algn="ctr"/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Сравниваем рис и манку</a:t>
            </a:r>
          </a:p>
          <a:p>
            <a:pPr algn="ctr"/>
            <a:r>
              <a:rPr lang="ru-RU" b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 Р.</a:t>
            </a:r>
            <a:endParaRPr lang="ru-RU" b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5" y="4214818"/>
            <a:ext cx="4257676" cy="214314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Гречка - гречиха</a:t>
            </a:r>
          </a:p>
          <a:p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Это — ложка,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Это — чашка.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В чашке — гречневая кашка.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Ложка в чашке побывала 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Кашки гречневой не стало!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/>
          </a:p>
        </p:txBody>
      </p:sp>
      <p:pic>
        <p:nvPicPr>
          <p:cNvPr id="7" name="Содержимое 6" descr="C:\Users\Admin\AppData\Local\Temp\Rar$DI00.761\IMG_947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358499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C:\Users\Admin\AppData\Local\Temp\Rar$DI00.621\image-12-02-20-22-13.jpe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9125" t="12737"/>
          <a:stretch>
            <a:fillRect/>
          </a:stretch>
        </p:blipFill>
        <p:spPr bwMode="auto">
          <a:xfrm rot="5400000">
            <a:off x="4714876" y="500042"/>
            <a:ext cx="371477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Temp\Rar$DI07.834\IMG_9757.JPG"/>
          <p:cNvPicPr/>
          <p:nvPr/>
        </p:nvPicPr>
        <p:blipFill>
          <a:blip r:embed="rId2" cstate="print"/>
          <a:srcRect r="9228"/>
          <a:stretch>
            <a:fillRect/>
          </a:stretch>
        </p:blipFill>
        <p:spPr bwMode="auto">
          <a:xfrm>
            <a:off x="4714876" y="2214554"/>
            <a:ext cx="3789919" cy="313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Непрерывная образовательная деятельность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KaiTi" pitchFamily="49" charset="-122"/>
              <a:ea typeface="KaiTi" pitchFamily="49" charset="-122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KaiTi" pitchFamily="49" charset="-122"/>
                <a:ea typeface="KaiTi" pitchFamily="49" charset="-122"/>
              </a:rPr>
              <a:t>Здоровье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Темы: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Русская каша — сила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наша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Полезные и вредные продукты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«Здоровое питание».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«Художественно – эстетическое развитие»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6400" b="0" dirty="0" smtClean="0">
                <a:latin typeface="Times New Roman" pitchFamily="18" charset="0"/>
                <a:cs typeface="Times New Roman" pitchFamily="18" charset="0"/>
              </a:rPr>
              <a:t>Рисование (подготовительная подгруппа)</a:t>
            </a:r>
          </a:p>
          <a:p>
            <a:pPr algn="ctr"/>
            <a:r>
              <a:rPr lang="ru-RU" sz="6400" b="0" dirty="0" smtClean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8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«Зимняя картина».</a:t>
            </a:r>
          </a:p>
          <a:p>
            <a:endParaRPr lang="ru-RU" dirty="0"/>
          </a:p>
        </p:txBody>
      </p:sp>
      <p:pic>
        <p:nvPicPr>
          <p:cNvPr id="7" name="Содержимое 6" descr="C:\Users\Admin\AppData\Local\Temp\Rar$DI08.827\ca827df8-bf9f-403d-afca-ad55a1b53bcf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571876"/>
            <a:ext cx="224454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6.004\6ba70e4c-af74-4d18-9cc2-0164f7fcde46.JP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14488"/>
            <a:ext cx="3575645" cy="426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01.031\ed28c409-6eeb-4713-9033-97829f8287d0.JPG"/>
          <p:cNvPicPr/>
          <p:nvPr/>
        </p:nvPicPr>
        <p:blipFill>
          <a:blip r:embed="rId4">
            <a:lum bright="10000"/>
          </a:blip>
          <a:srcRect t="18443" r="2048" b="9089"/>
          <a:stretch>
            <a:fillRect/>
          </a:stretch>
        </p:blipFill>
        <p:spPr bwMode="auto">
          <a:xfrm>
            <a:off x="214282" y="2071678"/>
            <a:ext cx="2165819" cy="317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KaiTi" pitchFamily="49" charset="-122"/>
                <a:ea typeface="KaiTi" pitchFamily="49" charset="-122"/>
              </a:rPr>
              <a:t>Ручной труд </a:t>
            </a: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(подготовительная подгруппа) 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Тема: </a:t>
            </a:r>
            <a:r>
              <a:rPr lang="ru-RU" u="sng" dirty="0" smtClean="0">
                <a:solidFill>
                  <a:schemeClr val="accent4">
                    <a:lumMod val="50000"/>
                  </a:schemeClr>
                </a:solidFill>
              </a:rPr>
              <a:t>«Овечка».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Программные задачи: познакомить детей с приёмами изготовления поделки «Овечка», развивать у детей умение передавать характерные особенности внешнего вида овечки. Продолжать знакомство с перловой крупой.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Admin\AppData\Local\Temp\Rar$DI33.142\IMG_9830.JPG"/>
          <p:cNvPicPr/>
          <p:nvPr/>
        </p:nvPicPr>
        <p:blipFill>
          <a:blip r:embed="rId2" cstate="print"/>
          <a:srcRect l="35019" t="1051" r="10854" b="4467"/>
          <a:stretch>
            <a:fillRect/>
          </a:stretch>
        </p:blipFill>
        <p:spPr bwMode="auto">
          <a:xfrm rot="5400000">
            <a:off x="928662" y="2714620"/>
            <a:ext cx="292895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ownloads\IMG_9831.JPG"/>
          <p:cNvPicPr/>
          <p:nvPr/>
        </p:nvPicPr>
        <p:blipFill>
          <a:blip r:embed="rId3" cstate="print"/>
          <a:srcRect l="33674" t="4121" r="13937" b="5184"/>
          <a:stretch>
            <a:fillRect/>
          </a:stretch>
        </p:blipFill>
        <p:spPr bwMode="auto">
          <a:xfrm rot="5400000">
            <a:off x="5106443" y="3180309"/>
            <a:ext cx="3114400" cy="4040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KaiTi" pitchFamily="49" charset="-122"/>
                <a:ea typeface="KaiTi" pitchFamily="49" charset="-122"/>
              </a:rPr>
              <a:t>Рисование</a:t>
            </a:r>
            <a:r>
              <a:rPr lang="ru-RU" dirty="0" smtClean="0">
                <a:latin typeface="KaiTi" pitchFamily="49" charset="-122"/>
                <a:ea typeface="KaiTi" pitchFamily="49" charset="-122"/>
              </a:rPr>
              <a:t/>
            </a:r>
            <a:br>
              <a:rPr lang="ru-RU" dirty="0" smtClean="0">
                <a:latin typeface="KaiTi" pitchFamily="49" charset="-122"/>
                <a:ea typeface="KaiTi" pitchFamily="49" charset="-122"/>
              </a:rPr>
            </a:br>
            <a:r>
              <a:rPr lang="ru-RU" dirty="0" smtClean="0">
                <a:latin typeface="KaiTi" pitchFamily="49" charset="-122"/>
                <a:ea typeface="KaiTi" pitchFamily="49" charset="-122"/>
              </a:rPr>
              <a:t>                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(средняя подгруппа)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Тема: </a:t>
            </a:r>
            <a:r>
              <a:rPr lang="ru-RU" u="sng" dirty="0" smtClean="0">
                <a:solidFill>
                  <a:schemeClr val="accent3">
                    <a:lumMod val="75000"/>
                  </a:schemeClr>
                </a:solidFill>
              </a:rPr>
              <a:t>«Зима во дворе»</a:t>
            </a:r>
            <a:endParaRPr lang="ru-RU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 descr="C:\Users\Admin\AppData\Local\Temp\Rar$DI18.698\IMG_9829.JPG"/>
          <p:cNvPicPr/>
          <p:nvPr/>
        </p:nvPicPr>
        <p:blipFill>
          <a:blip r:embed="rId2" cstate="print">
            <a:lum contrast="30000"/>
          </a:blip>
          <a:srcRect l="16868" t="-3107"/>
          <a:stretch>
            <a:fillRect/>
          </a:stretch>
        </p:blipFill>
        <p:spPr bwMode="auto">
          <a:xfrm rot="5400000">
            <a:off x="2868202" y="2132402"/>
            <a:ext cx="4152331" cy="4316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Совместная деятельность с детьми средней подгруппы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3300"/>
                </a:solidFill>
              </a:rPr>
              <a:t>«Заяц беляк»</a:t>
            </a:r>
          </a:p>
          <a:p>
            <a:pPr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Задачи:  познакомить детей с манкой, 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как с материалом для рисования.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Развивать мелкую моторику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и эмоциональный опыт детей.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AppData\Local\Temp\Rar$DI00.807\IMG_9828.JPG"/>
          <p:cNvPicPr/>
          <p:nvPr/>
        </p:nvPicPr>
        <p:blipFill>
          <a:blip r:embed="rId2" cstate="print">
            <a:lum contrast="20000"/>
          </a:blip>
          <a:srcRect l="1594" t="14631" r="879" b="5393"/>
          <a:stretch>
            <a:fillRect/>
          </a:stretch>
        </p:blipFill>
        <p:spPr bwMode="auto">
          <a:xfrm rot="5400000">
            <a:off x="4023589" y="1191328"/>
            <a:ext cx="3929091" cy="468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Совместная деятельность с детьми подготовительной подгруппы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«Весёлый ёжик»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AppData\Local\Temp\Rar$DI01.796\IMG_976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t="10997" r="2085" b="9370"/>
          <a:stretch>
            <a:fillRect/>
          </a:stretch>
        </p:blipFill>
        <p:spPr bwMode="auto">
          <a:xfrm>
            <a:off x="500034" y="1500174"/>
            <a:ext cx="3429024" cy="246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15.853\IMG_976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000372"/>
            <a:ext cx="3214710" cy="231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ownloads\IMG_9774.JPG"/>
          <p:cNvPicPr/>
          <p:nvPr/>
        </p:nvPicPr>
        <p:blipFill>
          <a:blip r:embed="rId4" cstate="print"/>
          <a:srcRect l="13473" r="8515" b="985"/>
          <a:stretch>
            <a:fillRect/>
          </a:stretch>
        </p:blipFill>
        <p:spPr bwMode="auto">
          <a:xfrm>
            <a:off x="6072198" y="4500570"/>
            <a:ext cx="2817904" cy="191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детском саду, за завтраком, дети не едят кашу. Хотя воспитатели  часто говорят детям: «Ешьте больше каши, будете здоровы! Пожалуйста,  скушай ещё ложечку…».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Игрушки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0298" y="1535113"/>
            <a:ext cx="4286280" cy="639762"/>
          </a:xfrm>
        </p:spPr>
        <p:txBody>
          <a:bodyPr/>
          <a:lstStyle/>
          <a:p>
            <a:pPr algn="ctr"/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Максим У.</a:t>
            </a:r>
            <a:endParaRPr lang="ru-RU" sz="2800" i="1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6512" y="1714487"/>
            <a:ext cx="2400288" cy="1214447"/>
          </a:xfrm>
        </p:spPr>
        <p:txBody>
          <a:bodyPr>
            <a:normAutofit/>
          </a:bodyPr>
          <a:lstStyle/>
          <a:p>
            <a:pPr algn="r"/>
            <a:r>
              <a:rPr lang="ru-RU" sz="2800" b="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Ваня М.</a:t>
            </a:r>
            <a:endParaRPr lang="ru-RU" sz="2800" b="0" i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Admin\Downloads\IMG_9835.JPG"/>
          <p:cNvPicPr/>
          <p:nvPr/>
        </p:nvPicPr>
        <p:blipFill>
          <a:blip r:embed="rId2" cstate="print"/>
          <a:srcRect l="16864" t="1924" r="27357"/>
          <a:stretch>
            <a:fillRect/>
          </a:stretch>
        </p:blipFill>
        <p:spPr bwMode="auto">
          <a:xfrm rot="5400000">
            <a:off x="107157" y="3964785"/>
            <a:ext cx="25717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2.396\IMG_9834.JPG"/>
          <p:cNvPicPr>
            <a:picLocks noGrp="1"/>
          </p:cNvPicPr>
          <p:nvPr>
            <p:ph sz="quarter" idx="4"/>
          </p:nvPr>
        </p:nvPicPr>
        <p:blipFill>
          <a:blip r:embed="rId3"/>
          <a:srcRect l="6327" t="15453" r="25592" b="10736"/>
          <a:stretch>
            <a:fillRect/>
          </a:stretch>
        </p:blipFill>
        <p:spPr bwMode="auto">
          <a:xfrm rot="10800000">
            <a:off x="5102225" y="3071810"/>
            <a:ext cx="4041775" cy="32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00.859\IMG_983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143116"/>
            <a:ext cx="2902510" cy="351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Открытка для мамы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14668" cy="332899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Маму я свою люблю,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Ей подарок подарю.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Из бумаги с крупами.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Маме я его отдам,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Обнимая ласково!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C:\Users\Admin\AppData\Local\Temp\Rar$DI03.133\IMG_9628.JPG"/>
          <p:cNvPicPr>
            <a:picLocks noGrp="1"/>
          </p:cNvPicPr>
          <p:nvPr>
            <p:ph sz="half" idx="2"/>
          </p:nvPr>
        </p:nvPicPr>
        <p:blipFill>
          <a:blip r:embed="rId2" cstate="print">
            <a:lum contrast="20000"/>
          </a:blip>
          <a:srcRect l="9615" t="10853" r="7194" b="-9117"/>
          <a:stretch>
            <a:fillRect/>
          </a:stretch>
        </p:blipFill>
        <p:spPr bwMode="auto">
          <a:xfrm rot="5400000">
            <a:off x="3215060" y="1356916"/>
            <a:ext cx="3214710" cy="307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Temp\Rar$DI06.769\IMG_9644.JPG"/>
          <p:cNvPicPr/>
          <p:nvPr/>
        </p:nvPicPr>
        <p:blipFill>
          <a:blip r:embed="rId3" cstate="print">
            <a:lum contrast="20000"/>
          </a:blip>
          <a:srcRect l="22582" t="3635"/>
          <a:stretch>
            <a:fillRect/>
          </a:stretch>
        </p:blipFill>
        <p:spPr bwMode="auto">
          <a:xfrm rot="5400000">
            <a:off x="5198919" y="2873519"/>
            <a:ext cx="3603914" cy="385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Аппликация крупой «Грибочек»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Материал:</a:t>
            </a:r>
          </a:p>
          <a:p>
            <a:pPr>
              <a:buNone/>
            </a:pPr>
            <a:r>
              <a:rPr lang="ru-RU" dirty="0" smtClean="0"/>
              <a:t> 	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1\2 альбомного листа с контуром «грибок в траве», клей ПВА, кисть для клея, крупа манная, пшённая и гречневая, клеёнка, салфетка, зелёная гуашь, баночка с водой, кисть для рисования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Admin\Downloads\IMG_9899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857364"/>
            <a:ext cx="4186238" cy="380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Users\Admin\AppData\Local\Temp\Rar$DI23.321\IMG_956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r="9505" b="17362"/>
          <a:stretch>
            <a:fillRect/>
          </a:stretch>
        </p:blipFill>
        <p:spPr bwMode="auto">
          <a:xfrm rot="5400000">
            <a:off x="4906155" y="1237457"/>
            <a:ext cx="3929090" cy="374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волшебного горшочка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Содержимое 4" descr="C:\Users\Admin\AppData\Local\Temp\Rar$DI10.737\image-12-02-20-22-11.jpe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3118" y="1604214"/>
            <a:ext cx="3400539" cy="3049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Temp\Rar$DI12.420\IMG_9505.JPG"/>
          <p:cNvPicPr/>
          <p:nvPr/>
        </p:nvPicPr>
        <p:blipFill>
          <a:blip r:embed="rId4" cstate="print"/>
          <a:srcRect l="10715" t="-5050"/>
          <a:stretch>
            <a:fillRect/>
          </a:stretch>
        </p:blipFill>
        <p:spPr bwMode="auto">
          <a:xfrm rot="5400000">
            <a:off x="2857500" y="3571864"/>
            <a:ext cx="307181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Игровая деятельность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1" dirty="0" smtClean="0">
                <a:solidFill>
                  <a:schemeClr val="tx2">
                    <a:lumMod val="75000"/>
                  </a:schemeClr>
                </a:solidFill>
              </a:rPr>
              <a:t>«Горшочек каши»</a:t>
            </a:r>
            <a:endParaRPr lang="ru-RU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Задачи: </a:t>
            </a:r>
            <a:endParaRPr lang="ru-RU" dirty="0"/>
          </a:p>
        </p:txBody>
      </p:sp>
      <p:pic>
        <p:nvPicPr>
          <p:cNvPr id="7" name="Содержимое 6" descr="C:\Users\Admin\AppData\Local\Temp\Rar$DI42.340\IMG_949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19" y="2500306"/>
            <a:ext cx="3178215" cy="283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0.696\IMG_949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85345" y="2329838"/>
            <a:ext cx="3571901" cy="391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avatars.mds.yandex.net/get-pdb/1530302/79c4518b-c215-4c82-8cc0-2f0cbb7b608b/s1200?webp=false"/>
          <p:cNvPicPr/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42844" y="142852"/>
            <a:ext cx="8858311" cy="642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«Крупы – злаки»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endParaRPr lang="ru-RU" sz="3600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Admin\AppData\Local\Temp\Rar$DI00.182\IMG_9668.JPG"/>
          <p:cNvPicPr>
            <a:picLocks noGrp="1"/>
          </p:cNvPicPr>
          <p:nvPr>
            <p:ph sz="half" idx="2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5400000">
            <a:off x="4290649" y="1495774"/>
            <a:ext cx="4429155" cy="415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Admin\AppData\Local\Temp\Rar$DI09.289\IMG_9667.JPG"/>
          <p:cNvPicPr>
            <a:picLocks noGrp="1"/>
          </p:cNvPicPr>
          <p:nvPr>
            <p:ph sz="half"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57158" y="2214554"/>
            <a:ext cx="361473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Рисуем на манной крупе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Содержимое 3" descr="C:\Users\Admin\AppData\Local\Temp\Rar$DI07.205\IMG_945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0002" y="1607332"/>
            <a:ext cx="357189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Temp\Rar$DI14.650\IMG_94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77170" y="3752194"/>
            <a:ext cx="3158427" cy="236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Temp\Rar$DI01.241\IMG_94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93726" y="1621324"/>
            <a:ext cx="3256413" cy="244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Temp\Rar$DI28.999\IMG_9449.JPG"/>
          <p:cNvPicPr/>
          <p:nvPr/>
        </p:nvPicPr>
        <p:blipFill>
          <a:blip r:embed="rId5" cstate="print"/>
          <a:srcRect l="2632" b="20000"/>
          <a:stretch>
            <a:fillRect/>
          </a:stretch>
        </p:blipFill>
        <p:spPr bwMode="auto">
          <a:xfrm rot="5400000">
            <a:off x="6465107" y="3964785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originals/30/ab/48/30ab487592186f478179b4e54deb7dee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14282" y="1928802"/>
            <a:ext cx="4515922" cy="39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Завтрак</a:t>
            </a:r>
            <a:endParaRPr lang="ru-RU" b="1" spc="150" dirty="0">
              <a:ln w="11430"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400552" cy="3186122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Каша вкусная дымится,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Лёша кашу есть садится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Очень каша хороша,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Ели кашу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неспеша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Ложка за ложкой,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Ели по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немножку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Содержимое 4" descr="C:\Users\Admin\AppData\Local\Temp\Rar$DI13.910\IMG_9442.JPG"/>
          <p:cNvPicPr>
            <a:picLocks noGrp="1"/>
          </p:cNvPicPr>
          <p:nvPr>
            <p:ph sz="half" idx="2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1571612"/>
            <a:ext cx="4191871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Чтение художественной литературы</a:t>
            </a:r>
            <a:endParaRPr lang="ru-RU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Сказка «Каша из топора»</a:t>
            </a:r>
          </a:p>
          <a:p>
            <a:pPr>
              <a:buNone/>
            </a:pPr>
            <a:r>
              <a:rPr lang="ru-RU" dirty="0" smtClean="0"/>
              <a:t>Материал: книга,  крупа, игрушечные: солонка, белый кубик (масло сливочное), ложка, тарелочка, кастрюлька. </a:t>
            </a:r>
            <a:endParaRPr lang="ru-RU" dirty="0"/>
          </a:p>
        </p:txBody>
      </p:sp>
      <p:pic>
        <p:nvPicPr>
          <p:cNvPr id="6" name="Рисунок 5" descr="C:\Users\Admin\AppData\Local\Temp\Rar$DI28.925\IMG_9464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214810" y="2571744"/>
            <a:ext cx="435771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063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>
                <a:latin typeface="Monotype Corsiva" pitchFamily="66" charset="0"/>
              </a:rPr>
              <a:t>«Горшочек каши»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Братья Гримм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Admin\AppData\Local\Temp\Rar$DI07.586\IMG_9672.JPG"/>
          <p:cNvPicPr>
            <a:picLocks noGrp="1"/>
          </p:cNvPicPr>
          <p:nvPr>
            <p:ph sz="half" idx="2"/>
          </p:nvPr>
        </p:nvPicPr>
        <p:blipFill>
          <a:blip r:embed="rId3" cstate="print">
            <a:lum contrast="20000"/>
          </a:blip>
          <a:srcRect l="21172" t="24390"/>
          <a:stretch>
            <a:fillRect/>
          </a:stretch>
        </p:blipFill>
        <p:spPr bwMode="auto">
          <a:xfrm>
            <a:off x="4929190" y="2214554"/>
            <a:ext cx="357190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Temp\Rar$DI05.364\image-12-02-20-22-14.jpeg"/>
          <p:cNvPicPr/>
          <p:nvPr/>
        </p:nvPicPr>
        <p:blipFill>
          <a:blip r:embed="rId4" cstate="print"/>
          <a:srcRect l="19826" t="-3322"/>
          <a:stretch>
            <a:fillRect/>
          </a:stretch>
        </p:blipFill>
        <p:spPr bwMode="auto">
          <a:xfrm rot="5400000">
            <a:off x="642909" y="428605"/>
            <a:ext cx="335758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928671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фланелеграфе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Monotype Corsiva" pitchFamily="66" charset="0"/>
              </a:rPr>
              <a:t>«Лиса и журавль»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858312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428605"/>
            <a:ext cx="4211668" cy="92869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4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428736"/>
            <a:ext cx="4040188" cy="469742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Формирование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 дошкольников навыков здорового питания и представлений о пользе каши для организма человека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71481"/>
            <a:ext cx="4041775" cy="7143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29125" y="1500174"/>
            <a:ext cx="4257676" cy="4625989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	Для воспитателя: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создать условия для формирования проектно-исследовательских умений и навыков у дошкольников.</a:t>
            </a:r>
          </a:p>
          <a:p>
            <a:pPr algn="just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 у детей.</a:t>
            </a:r>
          </a:p>
          <a:p>
            <a:pPr algn="just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 Познакомить детей с литературой на данную тему.</a:t>
            </a:r>
          </a:p>
          <a:p>
            <a:pPr algn="just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 Формировать простейшие навыки культуры питания.</a:t>
            </a:r>
          </a:p>
          <a:p>
            <a:pPr algn="just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 Установить партнерские отношения с семьей каждого воспитанника.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Выставка художественной литературы по теме 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«Каша – пища наша!».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571612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«Каша из топора»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«Сорока – белобока»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«Сладкая каша» братья Гримм</a:t>
            </a:r>
          </a:p>
          <a:p>
            <a:pPr>
              <a:buNone/>
            </a:pPr>
            <a:r>
              <a:rPr lang="ru-RU" dirty="0" smtClean="0"/>
              <a:t>«Волшебный горшочек»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«Идёт коза рогатая…»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«Лиса и Журавль»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3" descr="C:\Users\Admin\AppData\Local\Temp\Rar$DI00.136\IMG_956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12486" t="2851" r="5985" b="1537"/>
          <a:stretch>
            <a:fillRect/>
          </a:stretch>
        </p:blipFill>
        <p:spPr bwMode="auto">
          <a:xfrm rot="5400000">
            <a:off x="4000876" y="2142736"/>
            <a:ext cx="4643471" cy="364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Участники выставки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/>
              <a:t>Майоров Матвей</a:t>
            </a:r>
          </a:p>
          <a:p>
            <a:pPr>
              <a:buNone/>
            </a:pPr>
            <a:r>
              <a:rPr lang="ru-RU" i="1" dirty="0" smtClean="0"/>
              <a:t>Аверьянов Максим</a:t>
            </a:r>
          </a:p>
          <a:p>
            <a:pPr>
              <a:buNone/>
            </a:pPr>
            <a:r>
              <a:rPr lang="ru-RU" i="1" dirty="0" err="1" smtClean="0"/>
              <a:t>Гладий</a:t>
            </a:r>
            <a:r>
              <a:rPr lang="ru-RU" i="1" dirty="0" smtClean="0"/>
              <a:t> Богдан</a:t>
            </a:r>
          </a:p>
          <a:p>
            <a:pPr>
              <a:buNone/>
            </a:pPr>
            <a:r>
              <a:rPr lang="ru-RU" i="1" dirty="0" smtClean="0"/>
              <a:t>Устинов Максим</a:t>
            </a:r>
          </a:p>
          <a:p>
            <a:pPr>
              <a:buNone/>
            </a:pPr>
            <a:r>
              <a:rPr lang="ru-RU" i="1" dirty="0" smtClean="0"/>
              <a:t>Кузнецов Филарет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Admin\AppData\Local\Temp\Rar$DI00.777\IMG_9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214818"/>
            <a:ext cx="271464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Admin\AppData\Local\Temp\Rar$DI08.522\IMG_9553.JPG"/>
          <p:cNvPicPr>
            <a:picLocks noGrp="1"/>
          </p:cNvPicPr>
          <p:nvPr>
            <p:ph sz="half" idx="2"/>
          </p:nvPr>
        </p:nvPicPr>
        <p:blipFill>
          <a:blip r:embed="rId3" cstate="print">
            <a:lum contrast="20000"/>
          </a:blip>
          <a:srcRect l="4579" t="12041"/>
          <a:stretch>
            <a:fillRect/>
          </a:stretch>
        </p:blipFill>
        <p:spPr bwMode="auto">
          <a:xfrm rot="5400000">
            <a:off x="3714743" y="1500176"/>
            <a:ext cx="250033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Temp\Rar$DI27.501\IMG_95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254785" cy="244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Сюжетно – ролевая игра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«Магазин продуктов»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AppData\Local\Temp\Rar$DI38.627\e160f9dd-96af-4560-ac90-4e88adbfc450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00174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2.314\b9c97cce-80db-4b3b-9650-117994172b36.JP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357430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n>
                  <a:solidFill>
                    <a:srgbClr val="6F2927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Информационные папки – передвижки</a:t>
            </a:r>
          </a:p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«Как сделать кашу аппетитней»</a:t>
            </a:r>
          </a:p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«Дидактические игры с крупой»</a:t>
            </a:r>
          </a:p>
          <a:p>
            <a:pPr>
              <a:buNone/>
            </a:pPr>
            <a:r>
              <a:rPr lang="ru-RU" sz="2400" i="1" dirty="0" smtClean="0">
                <a:latin typeface="Monotype Corsiva" pitchFamily="66" charset="0"/>
              </a:rPr>
              <a:t>«Правильное питание детей дошкольного возраста»</a:t>
            </a:r>
          </a:p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«Каша – идеальный здоровый завтрак»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" name="Рисунок 3" descr="C:\Users\Admin\AppData\Local\Temp\Rar$DI00.680\IMG_9607.JPG"/>
          <p:cNvPicPr/>
          <p:nvPr/>
        </p:nvPicPr>
        <p:blipFill>
          <a:blip r:embed="rId3" cstate="print"/>
          <a:srcRect t="17152" r="-4899" b="18972"/>
          <a:stretch>
            <a:fillRect/>
          </a:stretch>
        </p:blipFill>
        <p:spPr bwMode="auto">
          <a:xfrm>
            <a:off x="714348" y="4143380"/>
            <a:ext cx="4270083" cy="195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Temp\Rar$DI14.936\IMG_9608.JPG"/>
          <p:cNvPicPr/>
          <p:nvPr/>
        </p:nvPicPr>
        <p:blipFill>
          <a:blip r:embed="rId4" cstate="print"/>
          <a:srcRect t="16886"/>
          <a:stretch>
            <a:fillRect/>
          </a:stretch>
        </p:blipFill>
        <p:spPr bwMode="auto">
          <a:xfrm>
            <a:off x="5143504" y="3500438"/>
            <a:ext cx="364583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00100" y="285728"/>
            <a:ext cx="6846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родителями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Downloads\IMG_9543.JPG"/>
          <p:cNvPicPr>
            <a:picLocks noGrp="1"/>
          </p:cNvPicPr>
          <p:nvPr>
            <p:ph idx="1"/>
          </p:nvPr>
        </p:nvPicPr>
        <p:blipFill>
          <a:blip r:embed="rId2" cstate="print"/>
          <a:srcRect t="-1449" r="4040"/>
          <a:stretch>
            <a:fillRect/>
          </a:stretch>
        </p:blipFill>
        <p:spPr bwMode="auto">
          <a:xfrm>
            <a:off x="1214414" y="1357298"/>
            <a:ext cx="6786610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4616" y="428604"/>
            <a:ext cx="8514768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Фотовыставка </a:t>
            </a:r>
            <a:r>
              <a:rPr lang="ru-RU" sz="54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«Я кашевар»</a:t>
            </a:r>
            <a:endParaRPr lang="ru-RU" sz="54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Программные задачи:</a:t>
            </a:r>
          </a:p>
          <a:p>
            <a:pPr algn="just">
              <a:buNone/>
            </a:pP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Обучающие задачи: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формировать умение использовать раннее полученные знания на практике. Способствовать формированию знаний о каше, как традиционном блюде русской кухни.</a:t>
            </a:r>
          </a:p>
          <a:p>
            <a:pPr algn="just">
              <a:buNone/>
            </a:pP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Развивающие задачи: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закрепить умение  различать и называть  кашу и крупу, из которой она сделана. </a:t>
            </a: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Закрепление знаний детей о литературных произведениях и их героев.</a:t>
            </a: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Обобщить и систематизировать  знания детей о каше.</a:t>
            </a: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Развивать воображение, сообразительность, мышление.</a:t>
            </a: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Активизировать познавательные  интересы детей.</a:t>
            </a:r>
          </a:p>
          <a:p>
            <a:pPr algn="just">
              <a:buNone/>
            </a:pP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Воспитательные задачи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: воспитывать культуру питания, как составляющую здорового образа  жизни.</a:t>
            </a:r>
          </a:p>
          <a:p>
            <a:pPr algn="just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Привлечь родителей дошкольников к участию в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–образовательном процессе в ДОУ.</a:t>
            </a:r>
          </a:p>
          <a:p>
            <a:endParaRPr lang="ru-RU" sz="8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500042"/>
            <a:ext cx="5742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«Праздник каши»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Демонстрационные:</a:t>
            </a:r>
          </a:p>
          <a:p>
            <a:pPr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	презентация </a:t>
            </a:r>
            <a:r>
              <a:rPr lang="ru-RU" sz="3300" u="sng" dirty="0" err="1" smtClean="0">
                <a:latin typeface="Times New Roman" pitchFamily="18" charset="0"/>
                <a:cs typeface="Times New Roman" pitchFamily="18" charset="0"/>
                <a:hlinkClick r:id="rId3" tooltip="Microsoft PowerPoint"/>
              </a:rPr>
              <a:t>Microsoft</a:t>
            </a:r>
            <a:r>
              <a:rPr lang="ru-RU" sz="3300" u="sng" dirty="0" smtClean="0">
                <a:latin typeface="Times New Roman" pitchFamily="18" charset="0"/>
                <a:cs typeface="Times New Roman" pitchFamily="18" charset="0"/>
                <a:hlinkClick r:id="rId3" tooltip="Microsoft PowerPoint"/>
              </a:rPr>
              <a:t> </a:t>
            </a:r>
            <a:r>
              <a:rPr lang="ru-RU" sz="3300" u="sng" dirty="0" err="1" smtClean="0">
                <a:latin typeface="Times New Roman" pitchFamily="18" charset="0"/>
                <a:cs typeface="Times New Roman" pitchFamily="18" charset="0"/>
                <a:hlinkClick r:id="rId3" tooltip="Microsoft PowerPoint"/>
              </a:rPr>
              <a:t>Power</a:t>
            </a:r>
            <a:r>
              <a:rPr lang="ru-RU" sz="3300" u="sng" dirty="0" smtClean="0">
                <a:latin typeface="Times New Roman" pitchFamily="18" charset="0"/>
                <a:cs typeface="Times New Roman" pitchFamily="18" charset="0"/>
                <a:hlinkClick r:id="rId3" tooltip="Microsoft PowerPoint"/>
              </a:rPr>
              <a:t> </a:t>
            </a:r>
            <a:r>
              <a:rPr lang="ru-RU" sz="3300" u="sng" dirty="0" err="1" smtClean="0">
                <a:latin typeface="Times New Roman" pitchFamily="18" charset="0"/>
                <a:cs typeface="Times New Roman" pitchFamily="18" charset="0"/>
                <a:hlinkClick r:id="rId3" tooltip="Microsoft PowerPoint"/>
              </a:rPr>
              <a:t>Point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магнитофон, проектор, экран, макет «Домик»,  запись песни «Манная каша» сл. и муз.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Л.Абеляна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 запись песни «Варись, каша!» муз. Е.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Шашин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сл. Н. Кузьминых,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д.и. «Заплатка для горшочка», д.и. «Поварята», обруч, две корзинки, зелёные и жёлтые шарики (10 шт.), горшок глиняный с пословицами, иллюстрации злаков, «волшебный чугунок», горшочки с различными кашами для дегустации. </a:t>
            </a:r>
          </a:p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Раздаточные: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стаканчики маркированные с землёй, тарелочка, лейка, ложечка (по числу детей), земля в чашечке (3 шт.), злаки (овёс, пшеница, ячмень) в блюдце.</a:t>
            </a:r>
          </a:p>
          <a:p>
            <a:endParaRPr lang="ru-RU" dirty="0"/>
          </a:p>
        </p:txBody>
      </p:sp>
      <p:pic>
        <p:nvPicPr>
          <p:cNvPr id="5" name="Содержимое 3" descr="C:\Users\Admin\AppData\Local\Temp\Rar$DI07.370\IMG_9692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0"/>
            <a:ext cx="4210080" cy="373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7356" y="500042"/>
            <a:ext cx="4395361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Материал 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28605"/>
            <a:ext cx="4040188" cy="85725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Письмо от Хозяюшки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43372" y="4643446"/>
            <a:ext cx="4543429" cy="107156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lvl="0" algn="ctr"/>
            <a:endParaRPr lang="ru-RU" sz="2800" dirty="0" smtClean="0">
              <a:latin typeface="Monotype Corsiva" pitchFamily="66" charset="0"/>
            </a:endParaRPr>
          </a:p>
          <a:p>
            <a:pPr lvl="0" algn="ctr"/>
            <a:endParaRPr lang="ru-RU" sz="2800" dirty="0" smtClean="0">
              <a:latin typeface="Monotype Corsiva" pitchFamily="66" charset="0"/>
            </a:endParaRPr>
          </a:p>
          <a:p>
            <a:pPr lvl="0" algn="ctr"/>
            <a:r>
              <a:rPr lang="ru-RU" sz="9000" dirty="0" smtClean="0">
                <a:latin typeface="Monotype Corsiva" pitchFamily="66" charset="0"/>
              </a:rPr>
              <a:t>Танец «Варись, варись каша»</a:t>
            </a:r>
          </a:p>
          <a:p>
            <a:endParaRPr lang="ru-RU" sz="9000" dirty="0"/>
          </a:p>
        </p:txBody>
      </p:sp>
      <p:pic>
        <p:nvPicPr>
          <p:cNvPr id="7" name="Содержимое 6" descr="C:\Users\Admin\AppData\Local\Temp\Rar$DI07.539\8a9997e6-7a30-4d96-9ca9-9a406c6ed382.JPG"/>
          <p:cNvPicPr>
            <a:picLocks noGrp="1"/>
          </p:cNvPicPr>
          <p:nvPr>
            <p:ph sz="quarter" idx="4"/>
          </p:nvPr>
        </p:nvPicPr>
        <p:blipFill>
          <a:blip r:embed="rId2"/>
          <a:srcRect l="6572" t="18224" r="7173" b="-29"/>
          <a:stretch>
            <a:fillRect/>
          </a:stretch>
        </p:blipFill>
        <p:spPr bwMode="auto">
          <a:xfrm>
            <a:off x="4786313" y="857232"/>
            <a:ext cx="3900487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0.214\6415d7ad-61f7-4b3f-87bd-8443688afec6.JPG"/>
          <p:cNvPicPr>
            <a:picLocks noGrp="1"/>
          </p:cNvPicPr>
          <p:nvPr>
            <p:ph sz="half" idx="2"/>
          </p:nvPr>
        </p:nvPicPr>
        <p:blipFill>
          <a:blip r:embed="rId3"/>
          <a:srcRect l="20244" r="11546" b="-190"/>
          <a:stretch>
            <a:fillRect/>
          </a:stretch>
        </p:blipFill>
        <p:spPr bwMode="auto">
          <a:xfrm>
            <a:off x="500034" y="1785926"/>
            <a:ext cx="3586750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500042"/>
            <a:ext cx="3929090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Аттракцион «Золушка»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86116" y="5286388"/>
            <a:ext cx="4900618" cy="9286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Дегустация каши</a:t>
            </a:r>
            <a:endParaRPr lang="ru-RU" sz="36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Admin\AppData\Local\Temp\Rar$DI11.403\8e63367d-cffb-4ba4-acf8-3935d987abd6.JPG"/>
          <p:cNvPicPr>
            <a:picLocks noGrp="1"/>
          </p:cNvPicPr>
          <p:nvPr>
            <p:ph sz="half" idx="2"/>
          </p:nvPr>
        </p:nvPicPr>
        <p:blipFill>
          <a:blip r:embed="rId2"/>
          <a:srcRect l="14613" t="20955" r="2331" b="7560"/>
          <a:stretch>
            <a:fillRect/>
          </a:stretch>
        </p:blipFill>
        <p:spPr bwMode="auto">
          <a:xfrm>
            <a:off x="428596" y="1928802"/>
            <a:ext cx="4040188" cy="301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Temp\Rar$DI11.662\IMG_9693.jpg"/>
          <p:cNvPicPr/>
          <p:nvPr/>
        </p:nvPicPr>
        <p:blipFill>
          <a:blip r:embed="rId3"/>
          <a:srcRect t="3888" r="15106" b="23866"/>
          <a:stretch>
            <a:fillRect/>
          </a:stretch>
        </p:blipFill>
        <p:spPr bwMode="auto">
          <a:xfrm>
            <a:off x="4572000" y="642918"/>
            <a:ext cx="267013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C:\Users\Admin\AppData\Local\Temp\Rar$DI21.298\fdafa2e6-6010-4c28-9edb-350855676b17.JPG"/>
          <p:cNvPicPr>
            <a:picLocks noGrp="1"/>
          </p:cNvPicPr>
          <p:nvPr>
            <p:ph sz="quarter" idx="4"/>
          </p:nvPr>
        </p:nvPicPr>
        <p:blipFill>
          <a:blip r:embed="rId4"/>
          <a:srcRect l="9557" r="18428" b="1367"/>
          <a:stretch>
            <a:fillRect/>
          </a:stretch>
        </p:blipFill>
        <p:spPr bwMode="auto">
          <a:xfrm>
            <a:off x="6286512" y="3143248"/>
            <a:ext cx="2332491" cy="25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И. у. </a:t>
            </a:r>
            <a:r>
              <a:rPr lang="ru-RU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«Заплатка для горшочка».</a:t>
            </a:r>
            <a:r>
              <a:rPr lang="ru-RU" i="1" dirty="0" smtClean="0">
                <a:solidFill>
                  <a:srgbClr val="00B050"/>
                </a:solidFill>
              </a:rPr>
              <a:t/>
            </a:r>
            <a:br>
              <a:rPr lang="ru-RU" i="1" dirty="0" smtClean="0">
                <a:solidFill>
                  <a:srgbClr val="00B050"/>
                </a:solidFill>
              </a:rPr>
            </a:b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Ваня 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929198"/>
            <a:ext cx="4041775" cy="114300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Филарет К.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7" name="Содержимое 6" descr="C:\Users\Admin\AppData\Local\Temp\Rar$DI01.208\059769ac-1bf8-402f-9a40-0511a38e1d4c.JPG"/>
          <p:cNvPicPr>
            <a:picLocks noGrp="1"/>
          </p:cNvPicPr>
          <p:nvPr>
            <p:ph sz="half" idx="2"/>
          </p:nvPr>
        </p:nvPicPr>
        <p:blipFill>
          <a:blip r:embed="rId2"/>
          <a:srcRect l="18401" r="23251" b="1061"/>
          <a:stretch>
            <a:fillRect/>
          </a:stretch>
        </p:blipFill>
        <p:spPr bwMode="auto">
          <a:xfrm>
            <a:off x="714348" y="2285992"/>
            <a:ext cx="3106962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16.858\d5a26106-6ef7-4a9f-bbf0-a930442d2527.JPG"/>
          <p:cNvPicPr>
            <a:picLocks noGrp="1"/>
          </p:cNvPicPr>
          <p:nvPr>
            <p:ph sz="quarter" idx="4"/>
          </p:nvPr>
        </p:nvPicPr>
        <p:blipFill>
          <a:blip r:embed="rId3"/>
          <a:srcRect l="13003" t="5666" r="31865" b="3522"/>
          <a:stretch>
            <a:fillRect/>
          </a:stretch>
        </p:blipFill>
        <p:spPr bwMode="auto">
          <a:xfrm>
            <a:off x="5199044" y="1214438"/>
            <a:ext cx="271783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3050"/>
            <a:ext cx="8258204" cy="428628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детей с крупами и различными видами каш, их полезными свойствами</a:t>
            </a: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умение различать и называть каши (средняя под.). </a:t>
            </a:r>
            <a:endParaRPr lang="ru-RU" sz="2400" i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историей  появления каши в жизни человека (подготовительная под</a:t>
            </a: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None/>
            </a:pP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словарный запас детей, развивать познавательный интерес, внимание. </a:t>
            </a:r>
            <a:endParaRPr lang="ru-RU" sz="2400" i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мелкую моторику пальцев рук</a:t>
            </a: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умение работать в коллективе.</a:t>
            </a:r>
            <a:endParaRPr lang="ru-RU" sz="2400" i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4714908" cy="86834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Игра «Поварята»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C:\Users\Admin\AppData\Local\Temp\Rar$DI14.167\f3f119ea-93d1-46ab-9bee-8fdfe3b420b5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2889488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6.946\4a908510-1e7a-4bb8-b5a2-f86a6fd0925e.JPG"/>
          <p:cNvPicPr>
            <a:picLocks noGrp="1"/>
          </p:cNvPicPr>
          <p:nvPr>
            <p:ph sz="quarter" idx="4"/>
          </p:nvPr>
        </p:nvPicPr>
        <p:blipFill>
          <a:blip r:embed="rId3"/>
          <a:srcRect t="6126" r="14064"/>
          <a:stretch>
            <a:fillRect/>
          </a:stretch>
        </p:blipFill>
        <p:spPr bwMode="auto">
          <a:xfrm>
            <a:off x="5000628" y="785794"/>
            <a:ext cx="335758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Admin\AppData\Local\Temp\Rar$DI16.6106\IMG_96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88060" y="869800"/>
            <a:ext cx="3817143" cy="264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4714908" cy="10112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Игра «Агрономы»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C:\Users\Admin\AppData\Local\Temp\Rar$DI00.026\4320d38e-fd47-4b88-8863-fdbfd91285fb.JPG"/>
          <p:cNvPicPr>
            <a:picLocks noGrp="1"/>
          </p:cNvPicPr>
          <p:nvPr>
            <p:ph sz="half" idx="2"/>
          </p:nvPr>
        </p:nvPicPr>
        <p:blipFill>
          <a:blip r:embed="rId3"/>
          <a:srcRect t="5054" r="9584" b="9332"/>
          <a:stretch>
            <a:fillRect/>
          </a:stretch>
        </p:blipFill>
        <p:spPr bwMode="auto">
          <a:xfrm>
            <a:off x="285720" y="2143116"/>
            <a:ext cx="4040188" cy="286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15.7109\IMG_9678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t="5302" r="12486"/>
          <a:stretch>
            <a:fillRect/>
          </a:stretch>
        </p:blipFill>
        <p:spPr bwMode="auto">
          <a:xfrm rot="5400000">
            <a:off x="3691126" y="3524057"/>
            <a:ext cx="3428999" cy="323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Максим У.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2214554"/>
            <a:ext cx="4900618" cy="25400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Кашу с рисом есть готов.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Если это сладкий плов.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нем и мясо есть и фрукты,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Витаминные продукты.</a:t>
            </a:r>
          </a:p>
          <a:p>
            <a:endParaRPr lang="ru-RU" dirty="0"/>
          </a:p>
        </p:txBody>
      </p:sp>
      <p:pic>
        <p:nvPicPr>
          <p:cNvPr id="7" name="Содержимое 6" descr="C:\Users\Admin\AppData\Local\Temp\Rar$DI11.422\b4a5d3a7-afe2-4bc3-b0ae-84c1b565c09c.JP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00174"/>
            <a:ext cx="360640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857620" y="500042"/>
            <a:ext cx="4572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Читаем стихи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Участники «Праздника каши»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C:\Users\Admin\AppData\Local\Temp\Rar$DI02.764\181bf783-bb80-4465-b92e-24355ca8b92d.JPG"/>
          <p:cNvPicPr>
            <a:picLocks noGrp="1"/>
          </p:cNvPicPr>
          <p:nvPr>
            <p:ph idx="1"/>
          </p:nvPr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fifth-ocean.com.ua/image/cache/catalog/picture/AST_Eksmo/poigraem-stihi-malen5-800x800.jpg"/>
          <p:cNvPicPr>
            <a:picLocks noGrp="1"/>
          </p:cNvPicPr>
          <p:nvPr>
            <p:ph idx="1"/>
          </p:nvPr>
        </p:nvPicPr>
        <p:blipFill>
          <a:blip r:embed="rId2"/>
          <a:srcRect l="12245" t="2572" r="12245" b="971"/>
          <a:stretch>
            <a:fillRect/>
          </a:stretch>
        </p:blipFill>
        <p:spPr bwMode="auto">
          <a:xfrm>
            <a:off x="2000232" y="285728"/>
            <a:ext cx="528641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282" y="285728"/>
            <a:ext cx="857256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родителей: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дать представление родителям о значимости полезной и вредной пищи. 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Создавать активную позицию родителей в совместном желание, кормить детей полезной и вкусной пищей.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Объединить усилия для развития и воспитания детей в вопросах о здоровом образе жизни. 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эмоциональный контакт педагогов и родителей, родителей и  детей, через совместную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282" y="285728"/>
            <a:ext cx="857256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714357"/>
            <a:ext cx="4068792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71613"/>
            <a:ext cx="4040188" cy="300039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Информационно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ориентированный,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валеологический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ворческий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подгрупповой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2357430"/>
            <a:ext cx="4114800" cy="5715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Сроки проекта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000" y="642919"/>
            <a:ext cx="4114800" cy="21431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Среднесрочный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февраль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март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17.02.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20г.-18.03.20г.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3071802" y="3643314"/>
            <a:ext cx="5072098" cy="24288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Участники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средней 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подготовительной  подгруппы,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родители или их законные представители,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воспитатели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6429420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Ожидаемые результаты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3438" y="1142984"/>
            <a:ext cx="4257676" cy="2928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получение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детьми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первичных представлений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крупах и кашах. Умение различать и называть каши. Осознанное отношение  к своему здоровью, умение выбирать полезные продукты, понимание значимости употребления каш. Формирование произвольного поведения, повышение самооценки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4429132"/>
            <a:ext cx="4929222" cy="1857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 РОДИТЕЛЕЙ: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новых знаний, повышение компетентности  родителей в вопросах организации правильного питания и воспитания здорового образа жизни у детей-дошкольников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сотрудничества с воспитателями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857364"/>
            <a:ext cx="3643338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ВОСПИТАТЕЛЯ: вовлечение родителей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единое пространство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«семья – детский сад»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282" y="285728"/>
            <a:ext cx="857256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758138" cy="425769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Изучение педагогической литературы и составление плана деятельности по достижению цели проекта.</a:t>
            </a:r>
            <a:r>
              <a:rPr lang="ru-RU" i="1" dirty="0"/>
              <a:t> 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i="1" dirty="0"/>
              <a:t> </a:t>
            </a:r>
            <a:r>
              <a:rPr lang="ru-RU" dirty="0" smtClean="0"/>
              <a:t>Разработка </a:t>
            </a:r>
            <a:r>
              <a:rPr lang="ru-RU" dirty="0"/>
              <a:t>плана реализации проекта.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Подбор </a:t>
            </a:r>
            <a:r>
              <a:rPr lang="ru-RU" dirty="0"/>
              <a:t>методической и художественной детской литературы, иллюстрационного материала,  изготовление дидактических игр.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Составление </a:t>
            </a:r>
            <a:r>
              <a:rPr lang="ru-RU" dirty="0"/>
              <a:t>конспектов, бесед с детьми о кашах.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Оформление </a:t>
            </a:r>
            <a:r>
              <a:rPr lang="ru-RU" dirty="0"/>
              <a:t>папок – передвижек для родителей.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условий для реализации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357166"/>
            <a:ext cx="77481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Подготовительный этап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ЗНАКОМСТВО С КРУПАМИ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2357431"/>
            <a:ext cx="4068792" cy="3571900"/>
          </a:xfrm>
        </p:spPr>
        <p:txBody>
          <a:bodyPr/>
          <a:lstStyle/>
          <a:p>
            <a:pPr algn="ctr">
              <a:buNone/>
            </a:pPr>
            <a:r>
              <a:rPr lang="ru-RU" sz="4000" i="1" dirty="0" smtClean="0">
                <a:latin typeface="Monotype Corsiva" pitchFamily="66" charset="0"/>
              </a:rPr>
              <a:t>Гербарий</a:t>
            </a:r>
          </a:p>
          <a:p>
            <a:pPr>
              <a:buNone/>
            </a:pP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3786190"/>
            <a:ext cx="3571900" cy="2500330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 smtClean="0"/>
              <a:t>Манная крупа</a:t>
            </a:r>
          </a:p>
          <a:p>
            <a:pPr algn="ctr" fontAlgn="base"/>
            <a:r>
              <a:rPr lang="ru-RU" sz="2600" b="0" dirty="0" smtClean="0">
                <a:solidFill>
                  <a:srgbClr val="FF0000"/>
                </a:solidFill>
                <a:latin typeface="Monotype Corsiva" pitchFamily="66" charset="0"/>
              </a:rPr>
              <a:t>Манная каша</a:t>
            </a:r>
          </a:p>
          <a:p>
            <a:pPr fontAlgn="base"/>
            <a: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  <a:t>Если дружишь с манной кашей,</a:t>
            </a:r>
            <a:b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  <a:t>Пьёшь парное молоко,</a:t>
            </a:r>
            <a:b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  <a:t>То тебе не страшен кашель</a:t>
            </a:r>
            <a:b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0" i="1" dirty="0" smtClean="0">
                <a:latin typeface="Times New Roman" pitchFamily="18" charset="0"/>
                <a:cs typeface="Times New Roman" pitchFamily="18" charset="0"/>
              </a:rPr>
              <a:t>Все болезни — далеко!</a:t>
            </a:r>
          </a:p>
          <a:p>
            <a:pPr algn="r" fontAlgn="base"/>
            <a:r>
              <a:rPr lang="ru-RU" sz="2100" b="0" dirty="0" err="1" smtClean="0">
                <a:latin typeface="Times New Roman" pitchFamily="18" charset="0"/>
                <a:cs typeface="Times New Roman" pitchFamily="18" charset="0"/>
              </a:rPr>
              <a:t>Шмонов</a:t>
            </a:r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 Г.</a:t>
            </a:r>
          </a:p>
          <a:p>
            <a:pPr algn="ctr"/>
            <a:endParaRPr lang="ru-RU" dirty="0"/>
          </a:p>
        </p:txBody>
      </p:sp>
      <p:pic>
        <p:nvPicPr>
          <p:cNvPr id="7" name="Содержимое 6" descr="C:\Users\Admin\AppData\Local\Temp\Rar$DI00.557\IMG_9439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9176" y="357167"/>
            <a:ext cx="3590476" cy="360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18.875\image-12-02-20-22-1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71810"/>
            <a:ext cx="335758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357166"/>
            <a:ext cx="49292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Практический этап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747</Words>
  <Application>Microsoft Office PowerPoint</Application>
  <PresentationFormat>Экран (4:3)</PresentationFormat>
  <Paragraphs>206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Муниципальное дошкольное образовательное учреждение  «Детский сад № 4 комбинированного вида»</vt:lpstr>
      <vt:lpstr>ПРОБЛЕМА</vt:lpstr>
      <vt:lpstr>Презентация PowerPoint</vt:lpstr>
      <vt:lpstr> Задачи: </vt:lpstr>
      <vt:lpstr>Задачи</vt:lpstr>
      <vt:lpstr>Презентация PowerPoint</vt:lpstr>
      <vt:lpstr>Ожидаемые результаты</vt:lpstr>
      <vt:lpstr>Презентация PowerPoint</vt:lpstr>
      <vt:lpstr>Презентация PowerPoint</vt:lpstr>
      <vt:lpstr>Презентация PowerPoint</vt:lpstr>
      <vt:lpstr>Беседа</vt:lpstr>
      <vt:lpstr>Практические действия</vt:lpstr>
      <vt:lpstr>Презентация PowerPoint</vt:lpstr>
      <vt:lpstr>Непрерывная образовательная деятельность</vt:lpstr>
      <vt:lpstr>«Художественно – эстетическое развитие»</vt:lpstr>
      <vt:lpstr>Ручной труд (подготовительная подгруппа) </vt:lpstr>
      <vt:lpstr>Рисование                      (средняя подгруппа)</vt:lpstr>
      <vt:lpstr>Совместная деятельность с детьми средней подгруппы</vt:lpstr>
      <vt:lpstr>Совместная деятельность с детьми подготовительной подгруппы</vt:lpstr>
      <vt:lpstr>Игрушки</vt:lpstr>
      <vt:lpstr>Открытка для мамы</vt:lpstr>
      <vt:lpstr>Аппликация крупой «Грибочек»</vt:lpstr>
      <vt:lpstr>Создание волшебного горшочка </vt:lpstr>
      <vt:lpstr>Игровая деятельность</vt:lpstr>
      <vt:lpstr>«Крупы – злаки» дидактическая игра</vt:lpstr>
      <vt:lpstr>Рисуем на манной крупе</vt:lpstr>
      <vt:lpstr>Завтрак</vt:lpstr>
      <vt:lpstr>Чтение художественной литературы</vt:lpstr>
      <vt:lpstr>Презентация PowerPoint</vt:lpstr>
      <vt:lpstr>Выставка художественной литературы по теме «Каша – пища наша!».</vt:lpstr>
      <vt:lpstr>Участники выставки</vt:lpstr>
      <vt:lpstr>Сюжетно – ролевая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И. у. «Заплатка для горшочка». </vt:lpstr>
      <vt:lpstr>  Игра «Поварята»  </vt:lpstr>
      <vt:lpstr> Игра «Агрономы»  </vt:lpstr>
      <vt:lpstr>Презентация PowerPoint</vt:lpstr>
      <vt:lpstr>Участники «Праздника каши»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№ 4 комбинированного вида»</dc:title>
  <dc:creator>Admin</dc:creator>
  <cp:lastModifiedBy>Admin</cp:lastModifiedBy>
  <cp:revision>85</cp:revision>
  <dcterms:created xsi:type="dcterms:W3CDTF">2020-04-08T08:02:41Z</dcterms:created>
  <dcterms:modified xsi:type="dcterms:W3CDTF">2020-06-25T11:10:19Z</dcterms:modified>
</cp:coreProperties>
</file>