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5A4E335-FD22-4247-91DD-24FD9729B21B}" type="datetimeFigureOut">
              <a:rPr lang="ru-RU" smtClean="0"/>
              <a:t>17.03.2016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A4E335-FD22-4247-91DD-24FD9729B21B}" type="datetimeFigureOut">
              <a:rPr lang="ru-RU" smtClean="0"/>
              <a:t>17.03.2016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A4E335-FD22-4247-91DD-24FD9729B21B}" type="datetimeFigureOut">
              <a:rPr lang="ru-RU" smtClean="0"/>
              <a:t>17.03.2016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A4E335-FD22-4247-91DD-24FD9729B21B}" type="datetimeFigureOut">
              <a:rPr lang="ru-RU" smtClean="0"/>
              <a:t>17.03.2016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5A4E335-FD22-4247-91DD-24FD9729B21B}" type="datetimeFigureOut">
              <a:rPr lang="ru-RU" smtClean="0"/>
              <a:t>17.03.2016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5A4E335-FD22-4247-91DD-24FD9729B21B}" type="datetimeFigureOut">
              <a:rPr lang="ru-RU" smtClean="0"/>
              <a:t>17.03.2016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5A4E335-FD22-4247-91DD-24FD9729B21B}" type="datetimeFigureOut">
              <a:rPr lang="ru-RU" smtClean="0"/>
              <a:t>17.03.2016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5A4E335-FD22-4247-91DD-24FD9729B21B}" type="datetimeFigureOut">
              <a:rPr lang="ru-RU" smtClean="0"/>
              <a:t>17.03.2016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5A4E335-FD22-4247-91DD-24FD9729B21B}" type="datetimeFigureOut">
              <a:rPr lang="ru-RU" smtClean="0"/>
              <a:t>17.03.2016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5A4E335-FD22-4247-91DD-24FD9729B21B}" type="datetimeFigureOut">
              <a:rPr lang="ru-RU" smtClean="0"/>
              <a:t>17.03.2016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5A4E335-FD22-4247-91DD-24FD9729B21B}" type="datetimeFigureOut">
              <a:rPr lang="ru-RU" smtClean="0"/>
              <a:t>17.03.2016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4E63FE-AE2D-44B2-9158-0EA59373FF24}"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4E335-FD22-4247-91DD-24FD9729B21B}" type="datetimeFigureOut">
              <a:rPr lang="ru-RU" smtClean="0"/>
              <a:t>17.03.2016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E63FE-AE2D-44B2-9158-0EA59373FF2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28737"/>
            <a:ext cx="7772400" cy="2171714"/>
          </a:xfrm>
        </p:spPr>
        <p:txBody>
          <a:bodyPr>
            <a:normAutofit/>
          </a:bodyPr>
          <a:lstStyle/>
          <a:p>
            <a:r>
              <a:rPr lang="ru-RU" dirty="0" smtClean="0"/>
              <a:t>Воспитание будущих граждан России, патриотов Отечества в условиях новых стандартов</a:t>
            </a:r>
            <a:endParaRPr lang="ru-RU" dirty="0"/>
          </a:p>
        </p:txBody>
      </p:sp>
      <p:sp>
        <p:nvSpPr>
          <p:cNvPr id="3" name="Подзаголовок 2"/>
          <p:cNvSpPr>
            <a:spLocks noGrp="1"/>
          </p:cNvSpPr>
          <p:nvPr>
            <p:ph type="subTitle" idx="1"/>
          </p:nvPr>
        </p:nvSpPr>
        <p:spPr/>
        <p:txBody>
          <a:bodyPr>
            <a:normAutofit/>
          </a:bodyPr>
          <a:lstStyle/>
          <a:p>
            <a:pPr algn="r"/>
            <a:r>
              <a:rPr lang="ru-RU" sz="1600" b="1" dirty="0" smtClean="0">
                <a:solidFill>
                  <a:schemeClr val="tx1"/>
                </a:solidFill>
                <a:latin typeface="Times New Roman" pitchFamily="18" charset="0"/>
                <a:cs typeface="Times New Roman" pitchFamily="18" charset="0"/>
              </a:rPr>
              <a:t>Подготовила воспитатель</a:t>
            </a:r>
          </a:p>
          <a:p>
            <a:pPr algn="r"/>
            <a:r>
              <a:rPr lang="ru-RU" sz="1600" b="1" dirty="0" smtClean="0">
                <a:solidFill>
                  <a:schemeClr val="tx1"/>
                </a:solidFill>
                <a:latin typeface="Times New Roman" pitchFamily="18" charset="0"/>
                <a:cs typeface="Times New Roman" pitchFamily="18" charset="0"/>
              </a:rPr>
              <a:t> МДОУ «Детский сад № 4 КВ»</a:t>
            </a:r>
          </a:p>
          <a:p>
            <a:pPr algn="r"/>
            <a:r>
              <a:rPr lang="ru-RU" sz="1600" b="1" dirty="0" smtClean="0">
                <a:solidFill>
                  <a:schemeClr val="tx1"/>
                </a:solidFill>
                <a:latin typeface="Times New Roman" pitchFamily="18" charset="0"/>
                <a:cs typeface="Times New Roman" pitchFamily="18" charset="0"/>
              </a:rPr>
              <a:t>Давыдова С.В</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868610"/>
          </a:xfrm>
        </p:spPr>
        <p:txBody>
          <a:bodyPr>
            <a:normAutofit/>
          </a:bodyPr>
          <a:lstStyle/>
          <a:p>
            <a:pPr algn="l"/>
            <a:r>
              <a:rPr lang="ru-RU" sz="1800" b="1" dirty="0">
                <a:latin typeface="Times New Roman" pitchFamily="18" charset="0"/>
                <a:cs typeface="Times New Roman" pitchFamily="18" charset="0"/>
              </a:rPr>
              <a:t>Занятия по изучению государственной символики </a:t>
            </a:r>
            <a:r>
              <a:rPr lang="ru-RU" sz="1800" b="1" dirty="0" smtClean="0">
                <a:latin typeface="Times New Roman" pitchFamily="18" charset="0"/>
                <a:cs typeface="Times New Roman" pitchFamily="18" charset="0"/>
              </a:rPr>
              <a:t>.</a:t>
            </a:r>
            <a:br>
              <a:rPr lang="ru-RU" sz="1800" b="1"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Патриотическое </a:t>
            </a:r>
            <a:r>
              <a:rPr lang="ru-RU" sz="1800" dirty="0">
                <a:latin typeface="Times New Roman" pitchFamily="18" charset="0"/>
                <a:cs typeface="Times New Roman" pitchFamily="18" charset="0"/>
              </a:rPr>
              <a:t>воспитание дошкольников по ФГОС подразумевает знание государственной символики страны. Для их изучения проводятся соответствующие занятия-беседы, например, «Люби свою Родину», «Символика России». Цель такого занятия привить детям гордость за свою страну, закрепить и расширить знания о государственной символике, познакомить со значением цветов флага и герба, сформировать простейшие географические знания о своем крае, воспитать чувства уважения к флагу, гербу, гимну, а также привить познавательный интерес к истории своей Родины. </a:t>
            </a:r>
          </a:p>
        </p:txBody>
      </p:sp>
      <p:pic>
        <p:nvPicPr>
          <p:cNvPr id="4" name="Содержимое 3" descr="россия.jpg"/>
          <p:cNvPicPr>
            <a:picLocks noGrp="1" noChangeAspect="1"/>
          </p:cNvPicPr>
          <p:nvPr>
            <p:ph idx="1"/>
          </p:nvPr>
        </p:nvPicPr>
        <p:blipFill>
          <a:blip r:embed="rId2"/>
          <a:stretch>
            <a:fillRect/>
          </a:stretch>
        </p:blipFill>
        <p:spPr>
          <a:xfrm>
            <a:off x="571472" y="3000372"/>
            <a:ext cx="7643865" cy="3125791"/>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54428"/>
          </a:xfrm>
        </p:spPr>
        <p:txBody>
          <a:bodyPr>
            <a:noAutofit/>
          </a:bodyPr>
          <a:lstStyle/>
          <a:p>
            <a:pPr algn="l"/>
            <a:r>
              <a:rPr lang="ru-RU" sz="1800" b="1" dirty="0">
                <a:latin typeface="Times New Roman" pitchFamily="18" charset="0"/>
                <a:cs typeface="Times New Roman" pitchFamily="18" charset="0"/>
              </a:rPr>
              <a:t>Раскрытие темы малой родины </a:t>
            </a:r>
            <a:r>
              <a:rPr lang="ru-RU" sz="1800" b="1" dirty="0" smtClean="0">
                <a:latin typeface="Times New Roman" pitchFamily="18" charset="0"/>
                <a:cs typeface="Times New Roman" pitchFamily="18" charset="0"/>
              </a:rPr>
              <a:t>.</a:t>
            </a:r>
            <a:br>
              <a:rPr lang="ru-RU" sz="1800" b="1"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Любой </a:t>
            </a:r>
            <a:r>
              <a:rPr lang="ru-RU" sz="1800" dirty="0">
                <a:latin typeface="Times New Roman" pitchFamily="18" charset="0"/>
                <a:cs typeface="Times New Roman" pitchFamily="18" charset="0"/>
              </a:rPr>
              <a:t>уголок нашей Родины неповторим и по-своему самобытен. Важно приобщить ребенка к красоте природы родного края, к его традициям и быту. Одним из способов является организация в ДОУ краеведческого мини-музея. В нем можно собрать коллекцию старинных вещей, характеризующих быт, образцы изделий народного творчества (вышивки, салфетки, скатерти, обереги, посуда, игрушки). Другим методом познания родного края является проведение экскурсий, посещение достопримечательностей. Также проводятся познавательные уроки. Для занятий выбираются соответствующие темы по патриотическому воспитанию. Дети узнают о своих знаменитых земляках, об истории возникновения и развития своего родного населенного пункта, о природных особенностях края, изучают народный фольклор. Систематическая работа, проводимая в ДОУ, позволяет привить дошкольникам первичные знания истории, географии родного края, его особенностей развития и </a:t>
            </a:r>
            <a:r>
              <a:rPr lang="ru-RU" sz="1800" dirty="0" smtClean="0">
                <a:latin typeface="Times New Roman" pitchFamily="18" charset="0"/>
                <a:cs typeface="Times New Roman" pitchFamily="18" charset="0"/>
              </a:rPr>
              <a:t>становления</a:t>
            </a:r>
            <a:r>
              <a:rPr lang="ru-RU" sz="1800" dirty="0">
                <a:latin typeface="Times New Roman" pitchFamily="18" charset="0"/>
                <a:cs typeface="Times New Roman" pitchFamily="18" charset="0"/>
              </a:rPr>
              <a:t>.</a:t>
            </a:r>
          </a:p>
        </p:txBody>
      </p:sp>
      <p:pic>
        <p:nvPicPr>
          <p:cNvPr id="4" name="Содержимое 3" descr="http://mw2.google.com/mw-panoramio/photos/medium/99410171.jpg"/>
          <p:cNvPicPr>
            <a:picLocks noGrp="1"/>
          </p:cNvPicPr>
          <p:nvPr>
            <p:ph idx="1"/>
          </p:nvPr>
        </p:nvPicPr>
        <p:blipFill>
          <a:blip r:embed="rId2"/>
          <a:srcRect/>
          <a:stretch>
            <a:fillRect/>
          </a:stretch>
        </p:blipFill>
        <p:spPr bwMode="auto">
          <a:xfrm>
            <a:off x="1928794" y="4071942"/>
            <a:ext cx="4429156" cy="257176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8596" y="357166"/>
            <a:ext cx="8229600" cy="2643206"/>
          </a:xfrm>
        </p:spPr>
        <p:txBody>
          <a:bodyPr>
            <a:noAutofit/>
          </a:bodyPr>
          <a:lstStyle/>
          <a:p>
            <a:pPr algn="l"/>
            <a:r>
              <a:rPr lang="ru-RU" sz="1800" b="1" dirty="0">
                <a:latin typeface="Times New Roman" pitchFamily="18" charset="0"/>
                <a:cs typeface="Times New Roman" pitchFamily="18" charset="0"/>
              </a:rPr>
              <a:t>Патриотизм </a:t>
            </a:r>
            <a:r>
              <a:rPr lang="ru-RU" sz="1800" dirty="0">
                <a:latin typeface="Times New Roman" pitchFamily="18" charset="0"/>
                <a:cs typeface="Times New Roman" pitchFamily="18" charset="0"/>
              </a:rPr>
              <a:t>– это социальное чувство, которое характеризуется привязанностью к родному краю, народу, его традициям. Нравственно-патриотическое </a:t>
            </a:r>
            <a:r>
              <a:rPr lang="ru-RU" sz="1800" dirty="0" err="1" smtClean="0">
                <a:latin typeface="Times New Roman" pitchFamily="18" charset="0"/>
                <a:cs typeface="Times New Roman" pitchFamily="18" charset="0"/>
              </a:rPr>
              <a:t>воспита-ние</a:t>
            </a:r>
            <a:r>
              <a:rPr lang="ru-RU" sz="1800" dirty="0" smtClean="0">
                <a:latin typeface="Times New Roman" pitchFamily="18" charset="0"/>
                <a:cs typeface="Times New Roman" pitchFamily="18" charset="0"/>
              </a:rPr>
              <a:t> </a:t>
            </a:r>
            <a:r>
              <a:rPr lang="ru-RU" sz="1800" dirty="0">
                <a:latin typeface="Times New Roman" pitchFamily="18" charset="0"/>
                <a:cs typeface="Times New Roman" pitchFamily="18" charset="0"/>
              </a:rPr>
              <a:t>– это система мероприятий, направленных на формирование у граждан чувства долга по отношению к родной стране, национального </a:t>
            </a:r>
            <a:r>
              <a:rPr lang="ru-RU" sz="1800" dirty="0" smtClean="0">
                <a:latin typeface="Times New Roman" pitchFamily="18" charset="0"/>
                <a:cs typeface="Times New Roman" pitchFamily="18" charset="0"/>
              </a:rPr>
              <a:t>самосознания</a:t>
            </a:r>
            <a:r>
              <a:rPr lang="ru-RU" sz="1800" dirty="0">
                <a:latin typeface="Times New Roman" pitchFamily="18" charset="0"/>
                <a:cs typeface="Times New Roman" pitchFamily="18" charset="0"/>
              </a:rPr>
              <a:t>, готовность защищать свою Родину</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t>
            </a:r>
            <a:r>
              <a:rPr lang="ru-RU" sz="1800" b="1" dirty="0" smtClean="0">
                <a:latin typeface="Times New Roman" pitchFamily="18" charset="0"/>
                <a:cs typeface="Times New Roman" pitchFamily="18" charset="0"/>
              </a:rPr>
              <a:t>Актуальность патриотического воспитания.</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Патриотическое </a:t>
            </a:r>
            <a:r>
              <a:rPr lang="ru-RU" sz="1800" dirty="0">
                <a:latin typeface="Times New Roman" pitchFamily="18" charset="0"/>
                <a:cs typeface="Times New Roman" pitchFamily="18" charset="0"/>
              </a:rPr>
              <a:t>воспитание дошкольников по ФГОС довольно актуально в условиях современности. Это связано с установлением приоритетности материальных ценностей перед духовными в нашем обществе. Однако воспитание подрастающего поколения в рамках уважения и любви к Родине формирует нравственно здоровое, жизнеспособное население</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6" name="Содержимое 5" descr="руки.jpg"/>
          <p:cNvPicPr>
            <a:picLocks noGrp="1" noChangeAspect="1"/>
          </p:cNvPicPr>
          <p:nvPr>
            <p:ph idx="1"/>
          </p:nvPr>
        </p:nvPicPr>
        <p:blipFill>
          <a:blip r:embed="rId2"/>
          <a:stretch>
            <a:fillRect/>
          </a:stretch>
        </p:blipFill>
        <p:spPr>
          <a:xfrm>
            <a:off x="1643042" y="3143248"/>
            <a:ext cx="5500726" cy="292895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54164"/>
          </a:xfrm>
        </p:spPr>
        <p:txBody>
          <a:bodyPr>
            <a:normAutofit/>
          </a:bodyPr>
          <a:lstStyle/>
          <a:p>
            <a:pPr algn="l"/>
            <a:r>
              <a:rPr lang="ru-RU" sz="1800" b="1" dirty="0" smtClean="0">
                <a:latin typeface="Times New Roman" pitchFamily="18" charset="0"/>
                <a:cs typeface="Times New Roman" pitchFamily="18" charset="0"/>
              </a:rPr>
              <a:t>Цели и задачи.</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Патриотическое </a:t>
            </a:r>
            <a:r>
              <a:rPr lang="ru-RU" sz="1800" dirty="0">
                <a:latin typeface="Times New Roman" pitchFamily="18" charset="0"/>
                <a:cs typeface="Times New Roman" pitchFamily="18" charset="0"/>
              </a:rPr>
              <a:t>воспитание в ДОУ проводится с целью воспитания любви к отечеству, ответственного отношения к окружающей природе и людям, становления устойчивой связи поколений. Формирование этих ценностей происходит в результате целенаправленной, систематической работы с ребенком. </a:t>
            </a:r>
          </a:p>
        </p:txBody>
      </p:sp>
      <p:pic>
        <p:nvPicPr>
          <p:cNvPr id="4" name="Содержимое 3" descr="флаг.jpg"/>
          <p:cNvPicPr>
            <a:picLocks noGrp="1" noChangeAspect="1"/>
          </p:cNvPicPr>
          <p:nvPr>
            <p:ph idx="1"/>
          </p:nvPr>
        </p:nvPicPr>
        <p:blipFill>
          <a:blip r:embed="rId2"/>
          <a:stretch>
            <a:fillRect/>
          </a:stretch>
        </p:blipFill>
        <p:spPr>
          <a:xfrm>
            <a:off x="1829026" y="2286000"/>
            <a:ext cx="5485947" cy="384016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00100" y="357166"/>
            <a:ext cx="7786742" cy="5355312"/>
          </a:xfrm>
          <a:prstGeom prst="rect">
            <a:avLst/>
          </a:prstGeom>
        </p:spPr>
        <p:txBody>
          <a:bodyPr wrap="square">
            <a:spAutoFit/>
          </a:bodyPr>
          <a:lstStyle/>
          <a:p>
            <a:r>
              <a:rPr lang="ru-RU" b="1" dirty="0"/>
              <a:t>Патриотическое воспитание дошкольников по ФГОС подразумевает следующие задачи: </a:t>
            </a:r>
            <a:endParaRPr lang="ru-RU" b="1" dirty="0" smtClean="0"/>
          </a:p>
          <a:p>
            <a:r>
              <a:rPr lang="ru-RU" dirty="0" smtClean="0">
                <a:latin typeface="Times New Roman" pitchFamily="18" charset="0"/>
                <a:cs typeface="Times New Roman" pitchFamily="18" charset="0"/>
              </a:rPr>
              <a:t>формирование </a:t>
            </a:r>
            <a:r>
              <a:rPr lang="ru-RU" dirty="0">
                <a:latin typeface="Times New Roman" pitchFamily="18" charset="0"/>
                <a:cs typeface="Times New Roman" pitchFamily="18" charset="0"/>
              </a:rPr>
              <a:t>нравственно-духовных особенностей личности; формирование чувства гордости за свою нацию</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формирование почтительного отношения к национальным и культурным традициям своего народа</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формирование либеральной позиции по отношению к ровесникам, взрослым, людям других национальностей. </a:t>
            </a:r>
            <a:endParaRPr lang="ru-RU" dirty="0" smtClean="0">
              <a:latin typeface="Times New Roman" pitchFamily="18" charset="0"/>
              <a:cs typeface="Times New Roman" pitchFamily="18" charset="0"/>
            </a:endParaRPr>
          </a:p>
          <a:p>
            <a:r>
              <a:rPr lang="ru-RU" b="1" dirty="0">
                <a:latin typeface="Times New Roman" pitchFamily="18" charset="0"/>
                <a:cs typeface="Times New Roman" pitchFamily="18" charset="0"/>
              </a:rPr>
              <a:t>Формы и методы организации </a:t>
            </a:r>
            <a:r>
              <a:rPr lang="ru-RU" b="1" dirty="0" smtClean="0">
                <a:latin typeface="Times New Roman" pitchFamily="18" charset="0"/>
                <a:cs typeface="Times New Roman" pitchFamily="18" charset="0"/>
              </a:rPr>
              <a:t>работы.</a:t>
            </a:r>
          </a:p>
          <a:p>
            <a:r>
              <a:rPr lang="ru-RU" dirty="0">
                <a:latin typeface="Times New Roman" pitchFamily="18" charset="0"/>
                <a:cs typeface="Times New Roman" pitchFamily="18" charset="0"/>
              </a:rPr>
              <a:t>Программа патриотического воспитания в дошкольных учреждениях подразумевает прежде всего организацию внутренней методологической работы в этом направлении. Так как если педагог сам не испытывает чувства любви к отечеству, то он не сможет передать его детям, также воспитателю нужно знать, как наиболее эффективно донести идеи патриотизма дошкольникам. Методологическая работа по патриотическому воспитанию в ДОУ направлена на повышение квалификационного уровня воспитателей, их педагогической грамотности. Для этого проводятся тематические педсоветы, консультации, </a:t>
            </a:r>
            <a:r>
              <a:rPr lang="ru-RU" dirty="0" err="1">
                <a:latin typeface="Times New Roman" pitchFamily="18" charset="0"/>
                <a:cs typeface="Times New Roman" pitchFamily="18" charset="0"/>
              </a:rPr>
              <a:t>взаимопосещения</a:t>
            </a:r>
            <a:r>
              <a:rPr lang="ru-RU" dirty="0">
                <a:latin typeface="Times New Roman" pitchFamily="18" charset="0"/>
                <a:cs typeface="Times New Roman" pitchFamily="18" charset="0"/>
              </a:rPr>
              <a:t> занятий. </a:t>
            </a:r>
            <a:endParaRPr lang="ru-RU" b="1" dirty="0" smtClean="0">
              <a:latin typeface="Times New Roman" pitchFamily="18" charset="0"/>
              <a:cs typeface="Times New Roman" pitchFamily="18" charset="0"/>
            </a:endParaRPr>
          </a:p>
          <a:p>
            <a:endParaRPr lang="ru-RU"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a:bodyPr>
          <a:lstStyle/>
          <a:p>
            <a:pPr algn="just"/>
            <a:r>
              <a:rPr lang="ru-RU" sz="1800" dirty="0">
                <a:latin typeface="Times New Roman" pitchFamily="18" charset="0"/>
                <a:cs typeface="Times New Roman" pitchFamily="18" charset="0"/>
              </a:rPr>
              <a:t>Вторая часть методологической работы – это взаимодействие с родителями, семьей ребенка, так как они имеют существенное влияние на формирование личности дошкольника, и важно подсказать им основные направления для успешного развития у детей нравственно-духовных ценностей. С родителями проводятся тематические собрания, беседы, их привлекают к организации и участию в мероприятиях </a:t>
            </a:r>
            <a:r>
              <a:rPr lang="ru-RU" sz="1800" dirty="0" smtClean="0">
                <a:latin typeface="Times New Roman" pitchFamily="18" charset="0"/>
                <a:cs typeface="Times New Roman" pitchFamily="18" charset="0"/>
              </a:rPr>
              <a:t>ДОУ</a:t>
            </a:r>
            <a:r>
              <a:rPr lang="ru-RU" sz="1800" dirty="0">
                <a:latin typeface="Times New Roman" pitchFamily="18" charset="0"/>
                <a:cs typeface="Times New Roman" pitchFamily="18" charset="0"/>
              </a:rPr>
              <a:t>.</a:t>
            </a:r>
          </a:p>
        </p:txBody>
      </p:sp>
      <p:pic>
        <p:nvPicPr>
          <p:cNvPr id="4" name="Содержимое 3" descr="отец.jpg"/>
          <p:cNvPicPr>
            <a:picLocks noGrp="1" noChangeAspect="1"/>
          </p:cNvPicPr>
          <p:nvPr>
            <p:ph idx="1"/>
          </p:nvPr>
        </p:nvPicPr>
        <p:blipFill>
          <a:blip r:embed="rId2"/>
          <a:stretch>
            <a:fillRect/>
          </a:stretch>
        </p:blipFill>
        <p:spPr>
          <a:xfrm>
            <a:off x="1940482" y="2500313"/>
            <a:ext cx="5477348" cy="362585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357166"/>
            <a:ext cx="8286808" cy="4801314"/>
          </a:xfrm>
          <a:prstGeom prst="rect">
            <a:avLst/>
          </a:prstGeom>
        </p:spPr>
        <p:txBody>
          <a:bodyPr wrap="square">
            <a:spAutoFit/>
          </a:bodyPr>
          <a:lstStyle/>
          <a:p>
            <a:r>
              <a:rPr lang="ru-RU" b="1" dirty="0">
                <a:latin typeface="Times New Roman" pitchFamily="18" charset="0"/>
                <a:cs typeface="Times New Roman" pitchFamily="18" charset="0"/>
              </a:rPr>
              <a:t>Патриотическое воспитание дошкольников по ФГОС определяет методы работы с дошкольниками: </a:t>
            </a:r>
            <a:endParaRPr lang="ru-RU" b="1" dirty="0" smtClean="0">
              <a:latin typeface="Times New Roman" pitchFamily="18" charset="0"/>
              <a:cs typeface="Times New Roman" pitchFamily="18" charset="0"/>
            </a:endParaRPr>
          </a:p>
          <a:p>
            <a:r>
              <a:rPr lang="ru-RU" b="1" dirty="0">
                <a:latin typeface="Times New Roman" pitchFamily="18" charset="0"/>
                <a:cs typeface="Times New Roman" pitchFamily="18" charset="0"/>
              </a:rPr>
              <a:t>*</a:t>
            </a:r>
            <a:r>
              <a:rPr lang="ru-RU" dirty="0" smtClean="0">
                <a:latin typeface="Times New Roman" pitchFamily="18" charset="0"/>
                <a:cs typeface="Times New Roman" pitchFamily="18" charset="0"/>
              </a:rPr>
              <a:t>обустройство </a:t>
            </a:r>
            <a:r>
              <a:rPr lang="ru-RU" dirty="0">
                <a:latin typeface="Times New Roman" pitchFamily="18" charset="0"/>
                <a:cs typeface="Times New Roman" pitchFamily="18" charset="0"/>
              </a:rPr>
              <a:t>патриотических уголков в ДОУ</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организация экскурсий по достопримечательностям родного края, посещение </a:t>
            </a:r>
            <a:r>
              <a:rPr lang="ru-RU" dirty="0" smtClean="0">
                <a:latin typeface="Times New Roman" pitchFamily="18" charset="0"/>
                <a:cs typeface="Times New Roman" pitchFamily="18" charset="0"/>
              </a:rPr>
              <a:t>    музеев</a:t>
            </a:r>
            <a:r>
              <a:rPr lang="ru-RU" dirty="0">
                <a:latin typeface="Times New Roman" pitchFamily="18" charset="0"/>
                <a:cs typeface="Times New Roman" pitchFamily="18" charset="0"/>
              </a:rPr>
              <a:t>, выставок</a:t>
            </a:r>
            <a:r>
              <a:rPr lang="ru-RU" dirty="0" smtClean="0">
                <a:latin typeface="Times New Roman" pitchFamily="18" charset="0"/>
                <a:cs typeface="Times New Roman" pitchFamily="18" charset="0"/>
              </a:rPr>
              <a:t>;</a:t>
            </a:r>
          </a:p>
          <a:p>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организация тематических мероприятий (праздники, утренники, соревнования, конкурсы</a:t>
            </a:r>
            <a:r>
              <a:rPr lang="ru-RU" dirty="0" smtClean="0">
                <a:latin typeface="Times New Roman" pitchFamily="18" charset="0"/>
                <a:cs typeface="Times New Roman" pitchFamily="18" charset="0"/>
              </a:rPr>
              <a:t>);</a:t>
            </a:r>
          </a:p>
          <a:p>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проведение тематических занятий-рассуждений на тему любви к Родине, чтение соответствующих произведений, заучивание стихотворений, просмотр фильмов, передач</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Ежегодно в ДОУ составляется план по патриотическому воспитанию, который охватывает все формы и методы методологической и воспитательной работы. </a:t>
            </a:r>
            <a:r>
              <a:rPr lang="ru-RU" b="1" dirty="0">
                <a:latin typeface="Times New Roman" pitchFamily="18" charset="0"/>
                <a:cs typeface="Times New Roman" pitchFamily="18" charset="0"/>
              </a:rPr>
              <a:t>Примерный перечень мероприятий и тем занятий, предусмотренный планом, включает: </a:t>
            </a:r>
            <a:r>
              <a:rPr lang="ru-RU" dirty="0">
                <a:latin typeface="Times New Roman" pitchFamily="18" charset="0"/>
                <a:cs typeface="Times New Roman" pitchFamily="18" charset="0"/>
              </a:rPr>
              <a:t>мероприятия, посвященные государственным и народным праздникам</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спортивные конкурсы</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тематические занятия по изучению природы, особенностей, традиций родного края, государственной символики.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40048"/>
          </a:xfrm>
        </p:spPr>
        <p:txBody>
          <a:bodyPr>
            <a:noAutofit/>
          </a:bodyPr>
          <a:lstStyle/>
          <a:p>
            <a:pPr algn="just"/>
            <a:r>
              <a:rPr lang="ru-RU" sz="1800" b="1" dirty="0">
                <a:latin typeface="Times New Roman" pitchFamily="18" charset="0"/>
                <a:cs typeface="Times New Roman" pitchFamily="18" charset="0"/>
              </a:rPr>
              <a:t>Торжественные мероприятия, посвященные государственным </a:t>
            </a:r>
            <a:r>
              <a:rPr lang="ru-RU" sz="1800" b="1" dirty="0" smtClean="0">
                <a:latin typeface="Times New Roman" pitchFamily="18" charset="0"/>
                <a:cs typeface="Times New Roman" pitchFamily="18" charset="0"/>
              </a:rPr>
              <a:t>праздникам. </a:t>
            </a:r>
            <a:r>
              <a:rPr lang="ru-RU" sz="1800" dirty="0">
                <a:latin typeface="Times New Roman" pitchFamily="18" charset="0"/>
                <a:cs typeface="Times New Roman" pitchFamily="18" charset="0"/>
              </a:rPr>
              <a:t>Мероприятия по патриотическому воспитанию в ДОУ приурочивают обычно к празднованию соответствующих государственных праздников, таких как День Победы, День защитника Отечества, Международный женский день. При подготовке к проведению мероприятия дети узнают историю возникновения праздника, понимают, кому он посвящен и зачем отмечается. Например, при подготовке празднования Дня Победы можно провести акцию «Голубь мира», изготовив вместе с детьми белых бумажных голубей как символов мирной жизни. Для самого мероприятия выучить военные песни («Катюша», «День победы» и т. п.), стихотворения соответствующей тематики. Можно организовать встречу с ветеранами или детьми войны в рамках проекта «Такое разное детство: война и мир</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 name="Содержимое 3" descr="9 мая.jpg"/>
          <p:cNvPicPr>
            <a:picLocks noGrp="1" noChangeAspect="1"/>
          </p:cNvPicPr>
          <p:nvPr>
            <p:ph idx="1"/>
          </p:nvPr>
        </p:nvPicPr>
        <p:blipFill>
          <a:blip r:embed="rId2"/>
          <a:stretch>
            <a:fillRect/>
          </a:stretch>
        </p:blipFill>
        <p:spPr>
          <a:xfrm>
            <a:off x="2377848" y="3429000"/>
            <a:ext cx="4388304" cy="307181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3214710"/>
          </a:xfrm>
        </p:spPr>
        <p:txBody>
          <a:bodyPr>
            <a:noAutofit/>
          </a:bodyPr>
          <a:lstStyle/>
          <a:p>
            <a:pPr algn="l"/>
            <a:r>
              <a:rPr lang="ru-RU" sz="1800" b="1" dirty="0">
                <a:latin typeface="Times New Roman" pitchFamily="18" charset="0"/>
                <a:cs typeface="Times New Roman" pitchFamily="18" charset="0"/>
              </a:rPr>
              <a:t>Народные </a:t>
            </a:r>
            <a:r>
              <a:rPr lang="ru-RU" sz="1800" b="1" dirty="0" smtClean="0">
                <a:latin typeface="Times New Roman" pitchFamily="18" charset="0"/>
                <a:cs typeface="Times New Roman" pitchFamily="18" charset="0"/>
              </a:rPr>
              <a:t>праздники.</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t>
            </a:r>
            <a:r>
              <a:rPr lang="ru-RU" sz="1800" dirty="0">
                <a:latin typeface="Times New Roman" pitchFamily="18" charset="0"/>
                <a:cs typeface="Times New Roman" pitchFamily="18" charset="0"/>
              </a:rPr>
              <a:t>Для того чтобы дети воспринимали себя частью своего народа, они должны проникнуться его устоями, понять его самобытность. Для этого в ДОУ организовывают беседы-занятия по ознакомлению с народным бытом, но лучше всего дети осваивают информацию во время игры. Можно отметить народные праздники песнями, танцами, хорошим настроением приобщиться к традициям. Начинают празднования с Рождества и старого Нового года. Дети учат колядки, потом ходят в гости группами, поют, получая сладости </a:t>
            </a:r>
            <a:r>
              <a:rPr lang="ru-RU" sz="1800" dirty="0" smtClean="0">
                <a:latin typeface="Times New Roman" pitchFamily="18" charset="0"/>
                <a:cs typeface="Times New Roman" pitchFamily="18" charset="0"/>
              </a:rPr>
              <a:t>, </a:t>
            </a:r>
            <a:r>
              <a:rPr lang="ru-RU" sz="1800" dirty="0">
                <a:latin typeface="Times New Roman" pitchFamily="18" charset="0"/>
                <a:cs typeface="Times New Roman" pitchFamily="18" charset="0"/>
              </a:rPr>
              <a:t>вознаграждение. Празднование Масленицы можно организовать во время прогулки, участвовать в нем могут все дети ДОУ одновременно. В представлении принимают участие Зима, Весна, скоморохи. Дошкольники знакомятся с историей возникновения праздника, его сутью и символами. Основной символ Масленицы – блины, к их изготовлению можно привлечь родителей, устроить своеобразную ярмарку. </a:t>
            </a:r>
          </a:p>
        </p:txBody>
      </p:sp>
      <p:pic>
        <p:nvPicPr>
          <p:cNvPr id="4" name="Содержимое 3" descr="ярмарка.jpg"/>
          <p:cNvPicPr>
            <a:picLocks noGrp="1" noChangeAspect="1"/>
          </p:cNvPicPr>
          <p:nvPr>
            <p:ph idx="1"/>
          </p:nvPr>
        </p:nvPicPr>
        <p:blipFill>
          <a:blip r:embed="rId2"/>
          <a:stretch>
            <a:fillRect/>
          </a:stretch>
        </p:blipFill>
        <p:spPr>
          <a:xfrm>
            <a:off x="1643041" y="3714752"/>
            <a:ext cx="5786479" cy="2786081"/>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3725866"/>
          </a:xfrm>
        </p:spPr>
        <p:txBody>
          <a:bodyPr>
            <a:noAutofit/>
          </a:bodyPr>
          <a:lstStyle/>
          <a:p>
            <a:pPr algn="l"/>
            <a:r>
              <a:rPr lang="ru-RU" sz="1800" b="1" dirty="0" smtClean="0">
                <a:latin typeface="Times New Roman" pitchFamily="18" charset="0"/>
                <a:cs typeface="Times New Roman" pitchFamily="18" charset="0"/>
              </a:rPr>
              <a:t>Спортивные игры. </a:t>
            </a:r>
            <a:br>
              <a:rPr lang="ru-RU" sz="1800" b="1"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Патриотическое </a:t>
            </a:r>
            <a:r>
              <a:rPr lang="ru-RU" sz="1800" dirty="0">
                <a:latin typeface="Times New Roman" pitchFamily="18" charset="0"/>
                <a:cs typeface="Times New Roman" pitchFamily="18" charset="0"/>
              </a:rPr>
              <a:t>воспитание дошкольников по ФГОС подразумевает воспитание физически здоровой личности. Поэтому физическое развитие является неотъемлемой частью воспитательного процесса. Спортивные игры и конкурсы не только развивают детей, но и формируют чувство команды, единения интересов, укрепляют семейные узы и традиции. Можно проводить соревнования между одновозрастными группами по соответствующей тематике, например, посвященные русским богатырям. Во время праздника дети знакомятся с русскими былинами о богатырях, с их ратными подвигами. Проводятся такие конкурсы, как: </a:t>
            </a:r>
            <a:r>
              <a:rPr lang="ru-RU" sz="1800" b="1" dirty="0">
                <a:latin typeface="Times New Roman" pitchFamily="18" charset="0"/>
                <a:cs typeface="Times New Roman" pitchFamily="18" charset="0"/>
              </a:rPr>
              <a:t>«Меткий стрелок» </a:t>
            </a:r>
            <a:r>
              <a:rPr lang="ru-RU" sz="1800" dirty="0">
                <a:latin typeface="Times New Roman" pitchFamily="18" charset="0"/>
                <a:cs typeface="Times New Roman" pitchFamily="18" charset="0"/>
              </a:rPr>
              <a:t>- метание мячиков в цель. </a:t>
            </a:r>
            <a:r>
              <a:rPr lang="ru-RU" sz="1800" b="1" dirty="0" err="1">
                <a:latin typeface="Times New Roman" pitchFamily="18" charset="0"/>
                <a:cs typeface="Times New Roman" pitchFamily="18" charset="0"/>
              </a:rPr>
              <a:t>Перетягивание</a:t>
            </a:r>
            <a:r>
              <a:rPr lang="ru-RU" sz="1800" b="1" dirty="0">
                <a:latin typeface="Times New Roman" pitchFamily="18" charset="0"/>
                <a:cs typeface="Times New Roman" pitchFamily="18" charset="0"/>
              </a:rPr>
              <a:t> каната</a:t>
            </a:r>
            <a:r>
              <a:rPr lang="ru-RU" sz="1800" dirty="0">
                <a:latin typeface="Times New Roman" pitchFamily="18" charset="0"/>
                <a:cs typeface="Times New Roman" pitchFamily="18" charset="0"/>
              </a:rPr>
              <a:t>. </a:t>
            </a:r>
            <a:r>
              <a:rPr lang="ru-RU" sz="1800" b="1" dirty="0">
                <a:latin typeface="Times New Roman" pitchFamily="18" charset="0"/>
                <a:cs typeface="Times New Roman" pitchFamily="18" charset="0"/>
              </a:rPr>
              <a:t>«Быстрый наездник» </a:t>
            </a:r>
            <a:r>
              <a:rPr lang="ru-RU" sz="1800" dirty="0">
                <a:latin typeface="Times New Roman" pitchFamily="18" charset="0"/>
                <a:cs typeface="Times New Roman" pitchFamily="18" charset="0"/>
              </a:rPr>
              <a:t>- соревнование-эстафета по скачкам на резиновых лошадках или больших мячах. </a:t>
            </a:r>
            <a:r>
              <a:rPr lang="ru-RU" sz="1800" b="1" dirty="0">
                <a:latin typeface="Times New Roman" pitchFamily="18" charset="0"/>
                <a:cs typeface="Times New Roman" pitchFamily="18" charset="0"/>
              </a:rPr>
              <a:t>«Самый сильный» </a:t>
            </a:r>
            <a:r>
              <a:rPr lang="ru-RU" sz="1800" dirty="0">
                <a:latin typeface="Times New Roman" pitchFamily="18" charset="0"/>
                <a:cs typeface="Times New Roman" pitchFamily="18" charset="0"/>
              </a:rPr>
              <a:t>- выталкивание плечом соперников за границы мата. </a:t>
            </a:r>
            <a:r>
              <a:rPr lang="ru-RU" sz="1800" b="1" dirty="0">
                <a:latin typeface="Times New Roman" pitchFamily="18" charset="0"/>
                <a:cs typeface="Times New Roman" pitchFamily="18" charset="0"/>
              </a:rPr>
              <a:t>«Богатырская помощь» </a:t>
            </a:r>
            <a:r>
              <a:rPr lang="ru-RU" sz="1800" dirty="0">
                <a:latin typeface="Times New Roman" pitchFamily="18" charset="0"/>
                <a:cs typeface="Times New Roman" pitchFamily="18" charset="0"/>
              </a:rPr>
              <a:t>- разобрать по кубикам вход в пещеру и спасти прекрасную девицу</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6" name="Содержимое 5" descr="канат.jpg"/>
          <p:cNvPicPr>
            <a:picLocks noGrp="1" noChangeAspect="1"/>
          </p:cNvPicPr>
          <p:nvPr>
            <p:ph idx="1"/>
          </p:nvPr>
        </p:nvPicPr>
        <p:blipFill>
          <a:blip r:embed="rId2"/>
          <a:stretch>
            <a:fillRect/>
          </a:stretch>
        </p:blipFill>
        <p:spPr>
          <a:xfrm>
            <a:off x="2000232" y="4143380"/>
            <a:ext cx="4286280" cy="2571768"/>
          </a:xfr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530</Words>
  <Application>Microsoft Office PowerPoint</Application>
  <PresentationFormat>Экран (4:3)</PresentationFormat>
  <Paragraphs>26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Воспитание будущих граждан России, патриотов Отечества в условиях новых стандартов</vt:lpstr>
      <vt:lpstr>Патриотизм – это социальное чувство, которое характеризуется привязанностью к родному краю, народу, его традициям. Нравственно-патриотическое воспита-ние – это система мероприятий, направленных на формирование у граждан чувства долга по отношению к родной стране, национального самосознания, готовность защищать свою Родину.  Актуальность патриотического воспитания.  Патриотическое воспитание дошкольников по ФГОС довольно актуально в условиях современности. Это связано с установлением приоритетности материальных ценностей перед духовными в нашем обществе. Однако воспитание подрастающего поколения в рамках уважения и любви к Родине формирует нравственно здоровое, жизнеспособное население.</vt:lpstr>
      <vt:lpstr>Цели и задачи.  Патриотическое воспитание в ДОУ проводится с целью воспитания любви к отечеству, ответственного отношения к окружающей природе и людям, становления устойчивой связи поколений. Формирование этих ценностей происходит в результате целенаправленной, систематической работы с ребенком. </vt:lpstr>
      <vt:lpstr>Слайд 4</vt:lpstr>
      <vt:lpstr>Вторая часть методологической работы – это взаимодействие с родителями, семьей ребенка, так как они имеют существенное влияние на формирование личности дошкольника, и важно подсказать им основные направления для успешного развития у детей нравственно-духовных ценностей. С родителями проводятся тематические собрания, беседы, их привлекают к организации и участию в мероприятиях ДОУ.</vt:lpstr>
      <vt:lpstr>Слайд 6</vt:lpstr>
      <vt:lpstr>Торжественные мероприятия, посвященные государственным праздникам. Мероприятия по патриотическому воспитанию в ДОУ приурочивают обычно к празднованию соответствующих государственных праздников, таких как День Победы, День защитника Отечества, Международный женский день. При подготовке к проведению мероприятия дети узнают историю возникновения праздника, понимают, кому он посвящен и зачем отмечается. Например, при подготовке празднования Дня Победы можно провести акцию «Голубь мира», изготовив вместе с детьми белых бумажных голубей как символов мирной жизни. Для самого мероприятия выучить военные песни («Катюша», «День победы» и т. п.), стихотворения соответствующей тематики. Можно организовать встречу с ветеранами или детьми войны в рамках проекта «Такое разное детство: война и мир»..</vt:lpstr>
      <vt:lpstr>Народные праздники.  Для того чтобы дети воспринимали себя частью своего народа, они должны проникнуться его устоями, понять его самобытность. Для этого в ДОУ организовывают беседы-занятия по ознакомлению с народным бытом, но лучше всего дети осваивают информацию во время игры. Можно отметить народные праздники песнями, танцами, хорошим настроением приобщиться к традициям. Начинают празднования с Рождества и старого Нового года. Дети учат колядки, потом ходят в гости группами, поют, получая сладости , вознаграждение. Празднование Масленицы можно организовать во время прогулки, участвовать в нем могут все дети ДОУ одновременно. В представлении принимают участие Зима, Весна, скоморохи. Дошкольники знакомятся с историей возникновения праздника, его сутью и символами. Основной символ Масленицы – блины, к их изготовлению можно привлечь родителей, устроить своеобразную ярмарку. </vt:lpstr>
      <vt:lpstr>Спортивные игры.  Патриотическое воспитание дошкольников по ФГОС подразумевает воспитание физически здоровой личности. Поэтому физическое развитие является неотъемлемой частью воспитательного процесса. Спортивные игры и конкурсы не только развивают детей, но и формируют чувство команды, единения интересов, укрепляют семейные узы и традиции. Можно проводить соревнования между одновозрастными группами по соответствующей тематике, например, посвященные русским богатырям. Во время праздника дети знакомятся с русскими былинами о богатырях, с их ратными подвигами. Проводятся такие конкурсы, как: «Меткий стрелок» - метание мячиков в цель. Перетягивание каната. «Быстрый наездник» - соревнование-эстафета по скачкам на резиновых лошадках или больших мячах. «Самый сильный» - выталкивание плечом соперников за границы мата. «Богатырская помощь» - разобрать по кубикам вход в пещеру и спасти прекрасную девицу.</vt:lpstr>
      <vt:lpstr>Занятия по изучению государственной символики . Патриотическое воспитание дошкольников по ФГОС подразумевает знание государственной символики страны. Для их изучения проводятся соответствующие занятия-беседы, например, «Люби свою Родину», «Символика России». Цель такого занятия привить детям гордость за свою страну, закрепить и расширить знания о государственной символике, познакомить со значением цветов флага и герба, сформировать простейшие географические знания о своем крае, воспитать чувства уважения к флагу, гербу, гимну, а также привить познавательный интерес к истории своей Родины. </vt:lpstr>
      <vt:lpstr>Раскрытие темы малой родины . Любой уголок нашей Родины неповторим и по-своему самобытен. Важно приобщить ребенка к красоте природы родного края, к его традициям и быту. Одним из способов является организация в ДОУ краеведческого мини-музея. В нем можно собрать коллекцию старинных вещей, характеризующих быт, образцы изделий народного творчества (вышивки, салфетки, скатерти, обереги, посуда, игрушки). Другим методом познания родного края является проведение экскурсий, посещение достопримечательностей. Также проводятся познавательные уроки. Для занятий выбираются соответствующие темы по патриотическому воспитанию. Дети узнают о своих знаменитых земляках, об истории возникновения и развития своего родного населенного пункта, о природных особенностях края, изучают народный фольклор. Систематическая работа, проводимая в ДОУ, позволяет привить дошкольникам первичные знания истории, географии родного края, его особенностей развития и становления.</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Воспитание будущих граждан России, патриотов Отечества в условиях новых стандартов</dc:title>
  <dc:creator>Admin</dc:creator>
  <cp:lastModifiedBy>Admin</cp:lastModifiedBy>
  <cp:revision>10</cp:revision>
  <dcterms:created xsi:type="dcterms:W3CDTF">2016-03-17T05:46:42Z</dcterms:created>
  <dcterms:modified xsi:type="dcterms:W3CDTF">2016-03-17T07:19:48Z</dcterms:modified>
</cp:coreProperties>
</file>