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8" r:id="rId4"/>
    <p:sldId id="260" r:id="rId5"/>
    <p:sldId id="257" r:id="rId6"/>
    <p:sldId id="288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91" r:id="rId16"/>
    <p:sldId id="292" r:id="rId17"/>
    <p:sldId id="259" r:id="rId18"/>
    <p:sldId id="265" r:id="rId19"/>
    <p:sldId id="267" r:id="rId20"/>
    <p:sldId id="261" r:id="rId21"/>
    <p:sldId id="262" r:id="rId22"/>
    <p:sldId id="274" r:id="rId23"/>
    <p:sldId id="270" r:id="rId24"/>
    <p:sldId id="271" r:id="rId25"/>
    <p:sldId id="263" r:id="rId26"/>
    <p:sldId id="264" r:id="rId27"/>
    <p:sldId id="272" r:id="rId28"/>
    <p:sldId id="276" r:id="rId29"/>
    <p:sldId id="269" r:id="rId30"/>
    <p:sldId id="277" r:id="rId31"/>
    <p:sldId id="290" r:id="rId32"/>
    <p:sldId id="273" r:id="rId33"/>
    <p:sldId id="289" r:id="rId34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512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EC1017-642E-4DF3-AA02-641F419E5FAE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2561EF1-80AF-4C73-8E01-1220FD029E9E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Тип</a:t>
          </a:r>
          <a:endParaRPr lang="ru-RU" sz="24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3AB9EF4-2EE0-4050-86E7-0A6DF165956E}" type="parTrans" cxnId="{A2B18703-9D7D-4050-BF54-2F6AAB1F8A9B}">
      <dgm:prSet/>
      <dgm:spPr/>
      <dgm:t>
        <a:bodyPr/>
        <a:lstStyle/>
        <a:p>
          <a:endParaRPr lang="ru-RU"/>
        </a:p>
      </dgm:t>
    </dgm:pt>
    <dgm:pt modelId="{AEB8A950-054C-45C6-BD8E-9546F3BC8249}" type="sibTrans" cxnId="{A2B18703-9D7D-4050-BF54-2F6AAB1F8A9B}">
      <dgm:prSet/>
      <dgm:spPr/>
      <dgm:t>
        <a:bodyPr/>
        <a:lstStyle/>
        <a:p>
          <a:endParaRPr lang="ru-RU"/>
        </a:p>
      </dgm:t>
    </dgm:pt>
    <dgm:pt modelId="{63A6CD8A-1614-4EE9-AF09-491CF201D9A3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Среднесрочный  3 месяца (октябрь, ноябрь, декабрь)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C8B93FE4-98E3-422A-8905-67C855318456}" type="parTrans" cxnId="{05268574-3EBD-48A1-821B-BADF2B0016F4}">
      <dgm:prSet/>
      <dgm:spPr/>
      <dgm:t>
        <a:bodyPr/>
        <a:lstStyle/>
        <a:p>
          <a:endParaRPr lang="ru-RU"/>
        </a:p>
      </dgm:t>
    </dgm:pt>
    <dgm:pt modelId="{69BAE780-0D04-431D-AC91-6ADD68D3D87F}" type="sibTrans" cxnId="{05268574-3EBD-48A1-821B-BADF2B0016F4}">
      <dgm:prSet/>
      <dgm:spPr/>
      <dgm:t>
        <a:bodyPr/>
        <a:lstStyle/>
        <a:p>
          <a:endParaRPr lang="ru-RU"/>
        </a:p>
      </dgm:t>
    </dgm:pt>
    <dgm:pt modelId="{2218A137-882E-4C8A-9E47-4C8FBFBD72C5}">
      <dgm:prSet custT="1"/>
      <dgm:spPr/>
      <dgm:t>
        <a:bodyPr/>
        <a:lstStyle/>
        <a:p>
          <a:r>
            <a: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Направления</a:t>
          </a:r>
        </a:p>
        <a:p>
          <a:r>
            <a: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развития</a:t>
          </a:r>
          <a:endParaRPr lang="ru-RU" sz="24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DECE72F-92B1-4989-93B1-DEA33A6E583E}" type="parTrans" cxnId="{4F0E3F04-E5AF-48DB-ADDF-B1EA3106186C}">
      <dgm:prSet/>
      <dgm:spPr/>
      <dgm:t>
        <a:bodyPr/>
        <a:lstStyle/>
        <a:p>
          <a:endParaRPr lang="ru-RU"/>
        </a:p>
      </dgm:t>
    </dgm:pt>
    <dgm:pt modelId="{15362B51-5CE9-43F3-918D-2B9B35B11BF4}" type="sibTrans" cxnId="{4F0E3F04-E5AF-48DB-ADDF-B1EA3106186C}">
      <dgm:prSet/>
      <dgm:spPr/>
      <dgm:t>
        <a:bodyPr/>
        <a:lstStyle/>
        <a:p>
          <a:endParaRPr lang="ru-RU"/>
        </a:p>
      </dgm:t>
    </dgm:pt>
    <dgm:pt modelId="{77300ADD-5894-4D5D-B8D9-D034D3EDFEA1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Социально-коммуникативное развитие. В интеграции с речевым развитием, физическим развитием, художественно-эстетическим развитием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4BB8F1E-EF78-4C44-AB40-A20F25E6D07C}" type="parTrans" cxnId="{AC49AAE0-A0D9-4F75-A33C-6A3907957E9C}">
      <dgm:prSet/>
      <dgm:spPr/>
      <dgm:t>
        <a:bodyPr/>
        <a:lstStyle/>
        <a:p>
          <a:endParaRPr lang="ru-RU"/>
        </a:p>
      </dgm:t>
    </dgm:pt>
    <dgm:pt modelId="{18A70D52-267E-4540-A72D-0B5C5CBA8DE3}" type="sibTrans" cxnId="{AC49AAE0-A0D9-4F75-A33C-6A3907957E9C}">
      <dgm:prSet/>
      <dgm:spPr/>
      <dgm:t>
        <a:bodyPr/>
        <a:lstStyle/>
        <a:p>
          <a:endParaRPr lang="ru-RU"/>
        </a:p>
      </dgm:t>
    </dgm:pt>
    <dgm:pt modelId="{CF953834-580B-42E1-88B2-9C0EC56F80F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Дети старшего дошкольного возраста 5-6 лет, воспитатели, музыкальный руководитель, родители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FB21E327-31DC-4118-A1DF-01B33D1BAA7A}" type="sibTrans" cxnId="{9EB7E9F3-3E33-4747-8118-B4CE4FE7111E}">
      <dgm:prSet/>
      <dgm:spPr/>
      <dgm:t>
        <a:bodyPr/>
        <a:lstStyle/>
        <a:p>
          <a:endParaRPr lang="ru-RU"/>
        </a:p>
      </dgm:t>
    </dgm:pt>
    <dgm:pt modelId="{735BED17-58C5-4BC4-95A2-1B0A33BB0AFC}" type="parTrans" cxnId="{9EB7E9F3-3E33-4747-8118-B4CE4FE7111E}">
      <dgm:prSet/>
      <dgm:spPr/>
      <dgm:t>
        <a:bodyPr/>
        <a:lstStyle/>
        <a:p>
          <a:endParaRPr lang="ru-RU"/>
        </a:p>
      </dgm:t>
    </dgm:pt>
    <dgm:pt modelId="{BF629A19-D3DD-470A-89B4-AF3C30BFD8DD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Участники</a:t>
          </a:r>
          <a:endParaRPr lang="ru-RU" sz="24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1CEEB0-925B-42B0-8501-FCED55FE04C2}" type="sibTrans" cxnId="{D9C182F5-5DEE-4B8A-B8BE-3A962E326CE2}">
      <dgm:prSet/>
      <dgm:spPr/>
      <dgm:t>
        <a:bodyPr/>
        <a:lstStyle/>
        <a:p>
          <a:endParaRPr lang="ru-RU"/>
        </a:p>
      </dgm:t>
    </dgm:pt>
    <dgm:pt modelId="{01E60D57-7986-4B6D-B5E9-E52314FA9A65}" type="parTrans" cxnId="{D9C182F5-5DEE-4B8A-B8BE-3A962E326CE2}">
      <dgm:prSet/>
      <dgm:spPr/>
      <dgm:t>
        <a:bodyPr/>
        <a:lstStyle/>
        <a:p>
          <a:endParaRPr lang="ru-RU"/>
        </a:p>
      </dgm:t>
    </dgm:pt>
    <dgm:pt modelId="{0F8CAA9C-6DF7-4BDF-9C86-F1E468C22018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Длительность</a:t>
          </a:r>
          <a:endParaRPr lang="ru-RU" sz="24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006D164-400F-441A-B6DB-72C5C96D6EBB}" type="sibTrans" cxnId="{99DD0960-3000-449A-B28D-EC38FFF71271}">
      <dgm:prSet/>
      <dgm:spPr/>
      <dgm:t>
        <a:bodyPr/>
        <a:lstStyle/>
        <a:p>
          <a:endParaRPr lang="ru-RU"/>
        </a:p>
      </dgm:t>
    </dgm:pt>
    <dgm:pt modelId="{638821C2-DC1F-4D39-9B5E-565E367B8EBE}" type="parTrans" cxnId="{99DD0960-3000-449A-B28D-EC38FFF71271}">
      <dgm:prSet/>
      <dgm:spPr/>
      <dgm:t>
        <a:bodyPr/>
        <a:lstStyle/>
        <a:p>
          <a:endParaRPr lang="ru-RU"/>
        </a:p>
      </dgm:t>
    </dgm:pt>
    <dgm:pt modelId="{5E9FC546-8AA2-4AB9-8A26-504ABA2C2DF6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Практико-ориентированный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6CFD094-46D3-4288-9347-D365ABA40B76}" type="sibTrans" cxnId="{3C4B356A-E4A5-4D15-A791-00031F37703B}">
      <dgm:prSet/>
      <dgm:spPr/>
      <dgm:t>
        <a:bodyPr/>
        <a:lstStyle/>
        <a:p>
          <a:endParaRPr lang="ru-RU"/>
        </a:p>
      </dgm:t>
    </dgm:pt>
    <dgm:pt modelId="{66B96810-2DCE-4E76-9732-CB37FEEE1828}" type="parTrans" cxnId="{3C4B356A-E4A5-4D15-A791-00031F37703B}">
      <dgm:prSet/>
      <dgm:spPr/>
      <dgm:t>
        <a:bodyPr/>
        <a:lstStyle/>
        <a:p>
          <a:endParaRPr lang="ru-RU"/>
        </a:p>
      </dgm:t>
    </dgm:pt>
    <dgm:pt modelId="{D28C866C-5861-40F0-A3E3-8F98D6C40605}" type="pres">
      <dgm:prSet presAssocID="{4CEC1017-642E-4DF3-AA02-641F419E5FA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26C893-EF48-4A7D-9573-E1089518C5DE}" type="pres">
      <dgm:prSet presAssocID="{92561EF1-80AF-4C73-8E01-1220FD029E9E}" presName="linNode" presStyleCnt="0"/>
      <dgm:spPr/>
    </dgm:pt>
    <dgm:pt modelId="{08EF1BCF-0548-4614-98AD-F404FCABCCB0}" type="pres">
      <dgm:prSet presAssocID="{92561EF1-80AF-4C73-8E01-1220FD029E9E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ECA9CF-140D-4D77-92F6-B7F96D6E858E}" type="pres">
      <dgm:prSet presAssocID="{92561EF1-80AF-4C73-8E01-1220FD029E9E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8B31A3-16CB-4C36-BD11-53537701F31A}" type="pres">
      <dgm:prSet presAssocID="{AEB8A950-054C-45C6-BD8E-9546F3BC8249}" presName="sp" presStyleCnt="0"/>
      <dgm:spPr/>
    </dgm:pt>
    <dgm:pt modelId="{6420E2CE-D150-4E31-910C-4175D9E0222B}" type="pres">
      <dgm:prSet presAssocID="{0F8CAA9C-6DF7-4BDF-9C86-F1E468C22018}" presName="linNode" presStyleCnt="0"/>
      <dgm:spPr/>
    </dgm:pt>
    <dgm:pt modelId="{89EAADC1-0E0D-47AF-A8BF-9479186FB9D8}" type="pres">
      <dgm:prSet presAssocID="{0F8CAA9C-6DF7-4BDF-9C86-F1E468C22018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65A55D-0724-4E5F-A53C-6A75ECC0441D}" type="pres">
      <dgm:prSet presAssocID="{0F8CAA9C-6DF7-4BDF-9C86-F1E468C22018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810517-27D7-4737-8555-1CE0A43DA0DD}" type="pres">
      <dgm:prSet presAssocID="{4006D164-400F-441A-B6DB-72C5C96D6EBB}" presName="sp" presStyleCnt="0"/>
      <dgm:spPr/>
    </dgm:pt>
    <dgm:pt modelId="{3295F4CD-B921-45EE-B88F-F0AAE99EC38E}" type="pres">
      <dgm:prSet presAssocID="{BF629A19-D3DD-470A-89B4-AF3C30BFD8DD}" presName="linNode" presStyleCnt="0"/>
      <dgm:spPr/>
    </dgm:pt>
    <dgm:pt modelId="{07049ED2-BD12-472C-B9D1-9BDC6D202EF7}" type="pres">
      <dgm:prSet presAssocID="{BF629A19-D3DD-470A-89B4-AF3C30BFD8DD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0765AB-9DDB-48A5-ACE5-D1A76B27DC4E}" type="pres">
      <dgm:prSet presAssocID="{BF629A19-D3DD-470A-89B4-AF3C30BFD8DD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4DC660-F17C-43B1-BCD4-FE0A5F52EEE7}" type="pres">
      <dgm:prSet presAssocID="{591CEEB0-925B-42B0-8501-FCED55FE04C2}" presName="sp" presStyleCnt="0"/>
      <dgm:spPr/>
    </dgm:pt>
    <dgm:pt modelId="{9ED0ED95-630C-49C2-A6CC-BB2BBE9F666C}" type="pres">
      <dgm:prSet presAssocID="{2218A137-882E-4C8A-9E47-4C8FBFBD72C5}" presName="linNode" presStyleCnt="0"/>
      <dgm:spPr/>
    </dgm:pt>
    <dgm:pt modelId="{4FDB5C25-DE42-4E31-9B46-0E8EB8A45E4D}" type="pres">
      <dgm:prSet presAssocID="{2218A137-882E-4C8A-9E47-4C8FBFBD72C5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A311C4-330E-4388-A7B7-815158942294}" type="pres">
      <dgm:prSet presAssocID="{2218A137-882E-4C8A-9E47-4C8FBFBD72C5}" presName="descendantText" presStyleLbl="alignAccFollowNode1" presStyleIdx="3" presStyleCnt="4" custScaleY="1409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49AAE0-A0D9-4F75-A33C-6A3907957E9C}" srcId="{2218A137-882E-4C8A-9E47-4C8FBFBD72C5}" destId="{77300ADD-5894-4D5D-B8D9-D034D3EDFEA1}" srcOrd="0" destOrd="0" parTransId="{94BB8F1E-EF78-4C44-AB40-A20F25E6D07C}" sibTransId="{18A70D52-267E-4540-A72D-0B5C5CBA8DE3}"/>
    <dgm:cxn modelId="{9CBD6F49-EE21-46CA-B44B-0AA126900B19}" type="presOf" srcId="{0F8CAA9C-6DF7-4BDF-9C86-F1E468C22018}" destId="{89EAADC1-0E0D-47AF-A8BF-9479186FB9D8}" srcOrd="0" destOrd="0" presId="urn:microsoft.com/office/officeart/2005/8/layout/vList5"/>
    <dgm:cxn modelId="{A2B18703-9D7D-4050-BF54-2F6AAB1F8A9B}" srcId="{4CEC1017-642E-4DF3-AA02-641F419E5FAE}" destId="{92561EF1-80AF-4C73-8E01-1220FD029E9E}" srcOrd="0" destOrd="0" parTransId="{93AB9EF4-2EE0-4050-86E7-0A6DF165956E}" sibTransId="{AEB8A950-054C-45C6-BD8E-9546F3BC8249}"/>
    <dgm:cxn modelId="{05268574-3EBD-48A1-821B-BADF2B0016F4}" srcId="{0F8CAA9C-6DF7-4BDF-9C86-F1E468C22018}" destId="{63A6CD8A-1614-4EE9-AF09-491CF201D9A3}" srcOrd="0" destOrd="0" parTransId="{C8B93FE4-98E3-422A-8905-67C855318456}" sibTransId="{69BAE780-0D04-431D-AC91-6ADD68D3D87F}"/>
    <dgm:cxn modelId="{93896B1F-A2E9-4BA2-B2D5-5F60105F8D80}" type="presOf" srcId="{4CEC1017-642E-4DF3-AA02-641F419E5FAE}" destId="{D28C866C-5861-40F0-A3E3-8F98D6C40605}" srcOrd="0" destOrd="0" presId="urn:microsoft.com/office/officeart/2005/8/layout/vList5"/>
    <dgm:cxn modelId="{D9C182F5-5DEE-4B8A-B8BE-3A962E326CE2}" srcId="{4CEC1017-642E-4DF3-AA02-641F419E5FAE}" destId="{BF629A19-D3DD-470A-89B4-AF3C30BFD8DD}" srcOrd="2" destOrd="0" parTransId="{01E60D57-7986-4B6D-B5E9-E52314FA9A65}" sibTransId="{591CEEB0-925B-42B0-8501-FCED55FE04C2}"/>
    <dgm:cxn modelId="{39FCC269-BF21-4E38-BF55-D1A19ABE1E3B}" type="presOf" srcId="{2218A137-882E-4C8A-9E47-4C8FBFBD72C5}" destId="{4FDB5C25-DE42-4E31-9B46-0E8EB8A45E4D}" srcOrd="0" destOrd="0" presId="urn:microsoft.com/office/officeart/2005/8/layout/vList5"/>
    <dgm:cxn modelId="{2268B15D-51E7-480C-8BA1-F8621BA54E79}" type="presOf" srcId="{BF629A19-D3DD-470A-89B4-AF3C30BFD8DD}" destId="{07049ED2-BD12-472C-B9D1-9BDC6D202EF7}" srcOrd="0" destOrd="0" presId="urn:microsoft.com/office/officeart/2005/8/layout/vList5"/>
    <dgm:cxn modelId="{786C24E7-91C9-457D-9F48-2B2FDE4DFA2B}" type="presOf" srcId="{92561EF1-80AF-4C73-8E01-1220FD029E9E}" destId="{08EF1BCF-0548-4614-98AD-F404FCABCCB0}" srcOrd="0" destOrd="0" presId="urn:microsoft.com/office/officeart/2005/8/layout/vList5"/>
    <dgm:cxn modelId="{9EB7E9F3-3E33-4747-8118-B4CE4FE7111E}" srcId="{BF629A19-D3DD-470A-89B4-AF3C30BFD8DD}" destId="{CF953834-580B-42E1-88B2-9C0EC56F80FD}" srcOrd="0" destOrd="0" parTransId="{735BED17-58C5-4BC4-95A2-1B0A33BB0AFC}" sibTransId="{FB21E327-31DC-4118-A1DF-01B33D1BAA7A}"/>
    <dgm:cxn modelId="{55EED155-C51C-4A71-8E51-8C0B09DAC010}" type="presOf" srcId="{63A6CD8A-1614-4EE9-AF09-491CF201D9A3}" destId="{C465A55D-0724-4E5F-A53C-6A75ECC0441D}" srcOrd="0" destOrd="0" presId="urn:microsoft.com/office/officeart/2005/8/layout/vList5"/>
    <dgm:cxn modelId="{4F0E3F04-E5AF-48DB-ADDF-B1EA3106186C}" srcId="{4CEC1017-642E-4DF3-AA02-641F419E5FAE}" destId="{2218A137-882E-4C8A-9E47-4C8FBFBD72C5}" srcOrd="3" destOrd="0" parTransId="{EDECE72F-92B1-4989-93B1-DEA33A6E583E}" sibTransId="{15362B51-5CE9-43F3-918D-2B9B35B11BF4}"/>
    <dgm:cxn modelId="{3C4B356A-E4A5-4D15-A791-00031F37703B}" srcId="{92561EF1-80AF-4C73-8E01-1220FD029E9E}" destId="{5E9FC546-8AA2-4AB9-8A26-504ABA2C2DF6}" srcOrd="0" destOrd="0" parTransId="{66B96810-2DCE-4E76-9732-CB37FEEE1828}" sibTransId="{86CFD094-46D3-4288-9347-D365ABA40B76}"/>
    <dgm:cxn modelId="{5BFD07C7-28BA-4B27-934D-DC82B22BC127}" type="presOf" srcId="{5E9FC546-8AA2-4AB9-8A26-504ABA2C2DF6}" destId="{FAECA9CF-140D-4D77-92F6-B7F96D6E858E}" srcOrd="0" destOrd="0" presId="urn:microsoft.com/office/officeart/2005/8/layout/vList5"/>
    <dgm:cxn modelId="{99DD0960-3000-449A-B28D-EC38FFF71271}" srcId="{4CEC1017-642E-4DF3-AA02-641F419E5FAE}" destId="{0F8CAA9C-6DF7-4BDF-9C86-F1E468C22018}" srcOrd="1" destOrd="0" parTransId="{638821C2-DC1F-4D39-9B5E-565E367B8EBE}" sibTransId="{4006D164-400F-441A-B6DB-72C5C96D6EBB}"/>
    <dgm:cxn modelId="{3F3F7330-F3AC-4880-B1E3-FE34A51188D5}" type="presOf" srcId="{77300ADD-5894-4D5D-B8D9-D034D3EDFEA1}" destId="{EEA311C4-330E-4388-A7B7-815158942294}" srcOrd="0" destOrd="0" presId="urn:microsoft.com/office/officeart/2005/8/layout/vList5"/>
    <dgm:cxn modelId="{AE39962B-FCDD-4E37-8FA1-4EB5D077F516}" type="presOf" srcId="{CF953834-580B-42E1-88B2-9C0EC56F80FD}" destId="{750765AB-9DDB-48A5-ACE5-D1A76B27DC4E}" srcOrd="0" destOrd="0" presId="urn:microsoft.com/office/officeart/2005/8/layout/vList5"/>
    <dgm:cxn modelId="{F5F7069C-4BF5-4542-8DF3-FCE94E829EBE}" type="presParOf" srcId="{D28C866C-5861-40F0-A3E3-8F98D6C40605}" destId="{EB26C893-EF48-4A7D-9573-E1089518C5DE}" srcOrd="0" destOrd="0" presId="urn:microsoft.com/office/officeart/2005/8/layout/vList5"/>
    <dgm:cxn modelId="{5F84EDED-2833-41A1-8FE8-21F5CF4A6084}" type="presParOf" srcId="{EB26C893-EF48-4A7D-9573-E1089518C5DE}" destId="{08EF1BCF-0548-4614-98AD-F404FCABCCB0}" srcOrd="0" destOrd="0" presId="urn:microsoft.com/office/officeart/2005/8/layout/vList5"/>
    <dgm:cxn modelId="{2636B0E4-8BC2-47CF-8021-AA6264EAFE93}" type="presParOf" srcId="{EB26C893-EF48-4A7D-9573-E1089518C5DE}" destId="{FAECA9CF-140D-4D77-92F6-B7F96D6E858E}" srcOrd="1" destOrd="0" presId="urn:microsoft.com/office/officeart/2005/8/layout/vList5"/>
    <dgm:cxn modelId="{1F14DF74-46BB-4A2C-99C5-49CFA643913E}" type="presParOf" srcId="{D28C866C-5861-40F0-A3E3-8F98D6C40605}" destId="{8B8B31A3-16CB-4C36-BD11-53537701F31A}" srcOrd="1" destOrd="0" presId="urn:microsoft.com/office/officeart/2005/8/layout/vList5"/>
    <dgm:cxn modelId="{DDBC6F09-B51B-4523-8E08-E6FB5E9755B4}" type="presParOf" srcId="{D28C866C-5861-40F0-A3E3-8F98D6C40605}" destId="{6420E2CE-D150-4E31-910C-4175D9E0222B}" srcOrd="2" destOrd="0" presId="urn:microsoft.com/office/officeart/2005/8/layout/vList5"/>
    <dgm:cxn modelId="{4CEE938A-4B06-4F1C-B855-6608BAD67959}" type="presParOf" srcId="{6420E2CE-D150-4E31-910C-4175D9E0222B}" destId="{89EAADC1-0E0D-47AF-A8BF-9479186FB9D8}" srcOrd="0" destOrd="0" presId="urn:microsoft.com/office/officeart/2005/8/layout/vList5"/>
    <dgm:cxn modelId="{57A10FBF-54AF-4B96-B439-6B75FF7B6CFC}" type="presParOf" srcId="{6420E2CE-D150-4E31-910C-4175D9E0222B}" destId="{C465A55D-0724-4E5F-A53C-6A75ECC0441D}" srcOrd="1" destOrd="0" presId="urn:microsoft.com/office/officeart/2005/8/layout/vList5"/>
    <dgm:cxn modelId="{3DFA0FE1-4FF8-4727-B5D5-D96768DB8460}" type="presParOf" srcId="{D28C866C-5861-40F0-A3E3-8F98D6C40605}" destId="{BD810517-27D7-4737-8555-1CE0A43DA0DD}" srcOrd="3" destOrd="0" presId="urn:microsoft.com/office/officeart/2005/8/layout/vList5"/>
    <dgm:cxn modelId="{DADFF1B1-62E2-4386-9C8A-C877E6116FA1}" type="presParOf" srcId="{D28C866C-5861-40F0-A3E3-8F98D6C40605}" destId="{3295F4CD-B921-45EE-B88F-F0AAE99EC38E}" srcOrd="4" destOrd="0" presId="urn:microsoft.com/office/officeart/2005/8/layout/vList5"/>
    <dgm:cxn modelId="{938E69D6-C360-4FB8-B3D5-FDED375651CF}" type="presParOf" srcId="{3295F4CD-B921-45EE-B88F-F0AAE99EC38E}" destId="{07049ED2-BD12-472C-B9D1-9BDC6D202EF7}" srcOrd="0" destOrd="0" presId="urn:microsoft.com/office/officeart/2005/8/layout/vList5"/>
    <dgm:cxn modelId="{C5E9AE0A-8DF8-4BF4-83B3-34779579F0CF}" type="presParOf" srcId="{3295F4CD-B921-45EE-B88F-F0AAE99EC38E}" destId="{750765AB-9DDB-48A5-ACE5-D1A76B27DC4E}" srcOrd="1" destOrd="0" presId="urn:microsoft.com/office/officeart/2005/8/layout/vList5"/>
    <dgm:cxn modelId="{EA750A43-FC45-478A-8C5A-1D3AC273D5D2}" type="presParOf" srcId="{D28C866C-5861-40F0-A3E3-8F98D6C40605}" destId="{E94DC660-F17C-43B1-BCD4-FE0A5F52EEE7}" srcOrd="5" destOrd="0" presId="urn:microsoft.com/office/officeart/2005/8/layout/vList5"/>
    <dgm:cxn modelId="{A253E095-2CBF-40DD-ACD8-C51E16AB0C0E}" type="presParOf" srcId="{D28C866C-5861-40F0-A3E3-8F98D6C40605}" destId="{9ED0ED95-630C-49C2-A6CC-BB2BBE9F666C}" srcOrd="6" destOrd="0" presId="urn:microsoft.com/office/officeart/2005/8/layout/vList5"/>
    <dgm:cxn modelId="{08114A18-9210-470C-BBC7-C8479E0120B9}" type="presParOf" srcId="{9ED0ED95-630C-49C2-A6CC-BB2BBE9F666C}" destId="{4FDB5C25-DE42-4E31-9B46-0E8EB8A45E4D}" srcOrd="0" destOrd="0" presId="urn:microsoft.com/office/officeart/2005/8/layout/vList5"/>
    <dgm:cxn modelId="{9DE1A47B-CE3F-4B5D-BE05-307D168680A5}" type="presParOf" srcId="{9ED0ED95-630C-49C2-A6CC-BB2BBE9F666C}" destId="{EEA311C4-330E-4388-A7B7-81515894229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CA9CF-140D-4D77-92F6-B7F96D6E858E}">
      <dsp:nvSpPr>
        <dsp:cNvPr id="0" name=""/>
        <dsp:cNvSpPr/>
      </dsp:nvSpPr>
      <dsp:spPr>
        <a:xfrm rot="5400000">
          <a:off x="3633118" y="-1268642"/>
          <a:ext cx="1127954" cy="395020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Практико-ориентированный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221991" y="197547"/>
        <a:ext cx="3895146" cy="1017830"/>
      </dsp:txXfrm>
    </dsp:sp>
    <dsp:sp modelId="{08EF1BCF-0548-4614-98AD-F404FCABCCB0}">
      <dsp:nvSpPr>
        <dsp:cNvPr id="0" name=""/>
        <dsp:cNvSpPr/>
      </dsp:nvSpPr>
      <dsp:spPr>
        <a:xfrm>
          <a:off x="0" y="1490"/>
          <a:ext cx="2221992" cy="140994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Тип</a:t>
          </a:r>
          <a:endParaRPr lang="ru-RU" sz="24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8828" y="70318"/>
        <a:ext cx="2084336" cy="1272287"/>
      </dsp:txXfrm>
    </dsp:sp>
    <dsp:sp modelId="{C465A55D-0724-4E5F-A53C-6A75ECC0441D}">
      <dsp:nvSpPr>
        <dsp:cNvPr id="0" name=""/>
        <dsp:cNvSpPr/>
      </dsp:nvSpPr>
      <dsp:spPr>
        <a:xfrm rot="5400000">
          <a:off x="3633118" y="211798"/>
          <a:ext cx="1127954" cy="3950208"/>
        </a:xfrm>
        <a:prstGeom prst="round2SameRect">
          <a:avLst/>
        </a:prstGeom>
        <a:solidFill>
          <a:schemeClr val="accent4">
            <a:tint val="40000"/>
            <a:alpha val="90000"/>
            <a:hueOff val="-1627337"/>
            <a:satOff val="-2757"/>
            <a:lumOff val="-528"/>
            <a:alphaOff val="0"/>
          </a:schemeClr>
        </a:solidFill>
        <a:ln w="42500" cap="flat" cmpd="sng" algn="ctr">
          <a:solidFill>
            <a:schemeClr val="accent4">
              <a:tint val="40000"/>
              <a:alpha val="90000"/>
              <a:hueOff val="-1627337"/>
              <a:satOff val="-2757"/>
              <a:lumOff val="-5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Среднесрочный  3 месяца (октябрь, ноябрь, декабрь)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221991" y="1677987"/>
        <a:ext cx="3895146" cy="1017830"/>
      </dsp:txXfrm>
    </dsp:sp>
    <dsp:sp modelId="{89EAADC1-0E0D-47AF-A8BF-9479186FB9D8}">
      <dsp:nvSpPr>
        <dsp:cNvPr id="0" name=""/>
        <dsp:cNvSpPr/>
      </dsp:nvSpPr>
      <dsp:spPr>
        <a:xfrm>
          <a:off x="0" y="1481930"/>
          <a:ext cx="2221992" cy="1409943"/>
        </a:xfrm>
        <a:prstGeom prst="roundRect">
          <a:avLst/>
        </a:prstGeom>
        <a:solidFill>
          <a:schemeClr val="accent4">
            <a:hueOff val="-1525760"/>
            <a:satOff val="-2617"/>
            <a:lumOff val="-1895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Длительность</a:t>
          </a:r>
          <a:endParaRPr lang="ru-RU" sz="24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8828" y="1550758"/>
        <a:ext cx="2084336" cy="1272287"/>
      </dsp:txXfrm>
    </dsp:sp>
    <dsp:sp modelId="{750765AB-9DDB-48A5-ACE5-D1A76B27DC4E}">
      <dsp:nvSpPr>
        <dsp:cNvPr id="0" name=""/>
        <dsp:cNvSpPr/>
      </dsp:nvSpPr>
      <dsp:spPr>
        <a:xfrm rot="5400000">
          <a:off x="3633118" y="1692239"/>
          <a:ext cx="1127954" cy="3950208"/>
        </a:xfrm>
        <a:prstGeom prst="round2SameRect">
          <a:avLst/>
        </a:prstGeom>
        <a:solidFill>
          <a:schemeClr val="accent4">
            <a:tint val="40000"/>
            <a:alpha val="90000"/>
            <a:hueOff val="-3254674"/>
            <a:satOff val="-5513"/>
            <a:lumOff val="-1057"/>
            <a:alphaOff val="0"/>
          </a:schemeClr>
        </a:solidFill>
        <a:ln w="42500" cap="flat" cmpd="sng" algn="ctr">
          <a:solidFill>
            <a:schemeClr val="accent4">
              <a:tint val="40000"/>
              <a:alpha val="90000"/>
              <a:hueOff val="-3254674"/>
              <a:satOff val="-5513"/>
              <a:lumOff val="-10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Дети старшего дошкольного возраста 5-6 лет, воспитатели, музыкальный руководитель, родители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221991" y="3158428"/>
        <a:ext cx="3895146" cy="1017830"/>
      </dsp:txXfrm>
    </dsp:sp>
    <dsp:sp modelId="{07049ED2-BD12-472C-B9D1-9BDC6D202EF7}">
      <dsp:nvSpPr>
        <dsp:cNvPr id="0" name=""/>
        <dsp:cNvSpPr/>
      </dsp:nvSpPr>
      <dsp:spPr>
        <a:xfrm>
          <a:off x="0" y="2962371"/>
          <a:ext cx="2221992" cy="1409943"/>
        </a:xfrm>
        <a:prstGeom prst="roundRect">
          <a:avLst/>
        </a:prstGeom>
        <a:solidFill>
          <a:schemeClr val="accent4">
            <a:hueOff val="-3051520"/>
            <a:satOff val="-5234"/>
            <a:lumOff val="-3791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Участники</a:t>
          </a:r>
          <a:endParaRPr lang="ru-RU" sz="24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8828" y="3031199"/>
        <a:ext cx="2084336" cy="1272287"/>
      </dsp:txXfrm>
    </dsp:sp>
    <dsp:sp modelId="{EEA311C4-330E-4388-A7B7-815158942294}">
      <dsp:nvSpPr>
        <dsp:cNvPr id="0" name=""/>
        <dsp:cNvSpPr/>
      </dsp:nvSpPr>
      <dsp:spPr>
        <a:xfrm rot="5400000">
          <a:off x="3397839" y="3264794"/>
          <a:ext cx="1590314" cy="3946350"/>
        </a:xfrm>
        <a:prstGeom prst="round2SameRect">
          <a:avLst/>
        </a:prstGeom>
        <a:solidFill>
          <a:schemeClr val="accent4">
            <a:tint val="40000"/>
            <a:alpha val="90000"/>
            <a:hueOff val="-4882011"/>
            <a:satOff val="-8270"/>
            <a:lumOff val="-1585"/>
            <a:alphaOff val="0"/>
          </a:schemeClr>
        </a:solidFill>
        <a:ln w="42500" cap="flat" cmpd="sng" algn="ctr">
          <a:solidFill>
            <a:schemeClr val="accent4">
              <a:tint val="40000"/>
              <a:alpha val="90000"/>
              <a:hueOff val="-4882011"/>
              <a:satOff val="-8270"/>
              <a:lumOff val="-15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Социально-коммуникативное развитие. В интеграции с речевым развитием, физическим развитием, художественно-эстетическим развитием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219822" y="4520445"/>
        <a:ext cx="3868717" cy="1435048"/>
      </dsp:txXfrm>
    </dsp:sp>
    <dsp:sp modelId="{4FDB5C25-DE42-4E31-9B46-0E8EB8A45E4D}">
      <dsp:nvSpPr>
        <dsp:cNvPr id="0" name=""/>
        <dsp:cNvSpPr/>
      </dsp:nvSpPr>
      <dsp:spPr>
        <a:xfrm>
          <a:off x="0" y="4532997"/>
          <a:ext cx="2219822" cy="1409943"/>
        </a:xfrm>
        <a:prstGeom prst="roundRect">
          <a:avLst/>
        </a:prstGeom>
        <a:solidFill>
          <a:schemeClr val="accent4">
            <a:hueOff val="-4577280"/>
            <a:satOff val="-7851"/>
            <a:lumOff val="-5686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Направления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развития</a:t>
          </a:r>
          <a:endParaRPr lang="ru-RU" sz="24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8828" y="4601825"/>
        <a:ext cx="2082166" cy="12722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EA28-0182-4205-B755-7477EDCFFDBC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1D46-876D-4BC7-A99B-4BAF96617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EA28-0182-4205-B755-7477EDCFFDBC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1D46-876D-4BC7-A99B-4BAF96617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EA28-0182-4205-B755-7477EDCFFDBC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1D46-876D-4BC7-A99B-4BAF96617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EA28-0182-4205-B755-7477EDCFFDBC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1D46-876D-4BC7-A99B-4BAF96617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EA28-0182-4205-B755-7477EDCFFDBC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1D46-876D-4BC7-A99B-4BAF96617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EA28-0182-4205-B755-7477EDCFFDBC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1D46-876D-4BC7-A99B-4BAF96617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EA28-0182-4205-B755-7477EDCFFDBC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1D46-876D-4BC7-A99B-4BAF96617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EA28-0182-4205-B755-7477EDCFFDBC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1D46-876D-4BC7-A99B-4BAF96617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EA28-0182-4205-B755-7477EDCFFDBC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1D46-876D-4BC7-A99B-4BAF96617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EA28-0182-4205-B755-7477EDCFFDBC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1D46-876D-4BC7-A99B-4BAF96617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EA28-0182-4205-B755-7477EDCFFDBC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1D46-876D-4BC7-A99B-4BAF96617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8EA28-0182-4205-B755-7477EDCFFDBC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91D46-876D-4BC7-A99B-4BAF96617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857225"/>
            <a:ext cx="5829300" cy="394337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ru-RU" b="1" kern="0" dirty="0" smtClean="0">
                <a:solidFill>
                  <a:srgbClr val="002060"/>
                </a:solidFill>
              </a:rPr>
              <a:t>Проект</a:t>
            </a:r>
            <a:br>
              <a:rPr lang="ru-RU" b="1" kern="0" dirty="0" smtClean="0">
                <a:solidFill>
                  <a:srgbClr val="002060"/>
                </a:solidFill>
              </a:rPr>
            </a:br>
            <a:r>
              <a:rPr lang="ru-RU" b="1" kern="0" dirty="0" smtClean="0">
                <a:solidFill>
                  <a:srgbClr val="002060"/>
                </a:solidFill>
              </a:rPr>
              <a:t>«Один </a:t>
            </a:r>
            <a:r>
              <a:rPr lang="ru-RU" b="1" kern="0" dirty="0">
                <a:solidFill>
                  <a:srgbClr val="002060"/>
                </a:solidFill>
              </a:rPr>
              <a:t>за всех, все – за </a:t>
            </a:r>
            <a:r>
              <a:rPr lang="ru-RU" b="1" kern="0" dirty="0" smtClean="0">
                <a:solidFill>
                  <a:srgbClr val="002060"/>
                </a:solidFill>
              </a:rPr>
              <a:t>одного!»</a:t>
            </a:r>
            <a:r>
              <a:rPr lang="ru-RU" b="1" kern="0" dirty="0" smtClean="0">
                <a:solidFill>
                  <a:schemeClr val="tx2"/>
                </a:solidFill>
              </a:rPr>
              <a:t/>
            </a:r>
            <a:br>
              <a:rPr lang="ru-RU" b="1" kern="0" dirty="0" smtClean="0">
                <a:solidFill>
                  <a:schemeClr val="tx2"/>
                </a:solidFill>
              </a:rPr>
            </a:br>
            <a:r>
              <a:rPr lang="es-ES" b="1" kern="0" dirty="0">
                <a:solidFill>
                  <a:schemeClr val="tx2"/>
                </a:solidFill>
              </a:rPr>
              <a:t/>
            </a:r>
            <a:br>
              <a:rPr lang="es-ES" b="1" kern="0" dirty="0">
                <a:solidFill>
                  <a:schemeClr val="tx2"/>
                </a:solidFill>
              </a:rPr>
            </a:br>
            <a:r>
              <a:rPr lang="ru-RU" sz="1400" b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Составитель:</a:t>
            </a:r>
            <a:br>
              <a:rPr lang="ru-RU" sz="1400" b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kern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Давыдова С.В</a:t>
            </a:r>
            <a:r>
              <a:rPr lang="ru-RU" sz="1400" b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br>
              <a:rPr lang="ru-RU" sz="1400" b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1400" b="1" kern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МДОУ </a:t>
            </a:r>
            <a:r>
              <a:rPr lang="ru-RU" sz="1400" b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«Детский сад № 4 КВ»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650597" cy="2336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D:\о дружбе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80" y="5238754"/>
            <a:ext cx="5786478" cy="2690831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157160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 реализации проекта: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42900" y="1714481"/>
            <a:ext cx="6172200" cy="645373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1 ЭТАП – ПОДГОТОВИТЕЛЬНЫЙ  </a:t>
            </a:r>
            <a:endParaRPr lang="ru-RU" sz="2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Составление  плана мероприятий по реализации проекта.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Подбор художественной литературы.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Совершенствование развивающей среды.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Разработка картотеки дидактических игр по теме.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Изучение и анализ психолого-педагогической и методической литературы.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родителями: анкетирование родителей.  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Консультации «О дружбе».</a:t>
            </a:r>
          </a:p>
          <a:p>
            <a:pPr>
              <a:buNone/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2 ЭТАП – ПРАКТИЧЕСКИЙ</a:t>
            </a:r>
          </a:p>
          <a:p>
            <a:pPr>
              <a:buNone/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 (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проекта)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Цикл бесед на тему «Давайте жить дружно».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Чтение художественной литературы.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Подвижные, дидактические, игры – инсценировки.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Изготовление куколок – закруток «Хоровод дружбы».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Разыгрывание игровых ситуаций.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Рассматривание картин по теме.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Разучивание песенок о дружбе.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 реализации проекта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     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этап- заключительный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(обобщение результатов проекта)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Создание  мини – книги</a:t>
            </a:r>
          </a:p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«Один за всех и все за одного»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214282"/>
            <a:ext cx="6172200" cy="142876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  реализации проекта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(октябрь)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714481"/>
            <a:ext cx="6172200" cy="628654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*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Анкетирование родителей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(для выявления представлений родителей  о степени благополучия ребенка в группе ДОО). Цель: осознание причин неблагополучия.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    Чтение детям произведения К. Ушинского «Вместе тесно, а врозь скучно».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помочь детям понять, что играть вместе интересней.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Разыгрывание  игровой ситуации «Дразнить, обижать».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Цель: развивать теплые, добрые отношения между детьми.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Чтение сказки «Крылатый, Мохнатый и Масляный».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Беседа по содержанию: - Кто затеял ссору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Что получилось, когда звери поменялись работами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Как друзья померились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 что делаете вы, когда хотите помериться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Цель: учить простым способам выхода из конфликта.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   Разучивание стихотворений, песенок, пословиц о дружбе. 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Цель: развивать элементарные представления о дружбе.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  реализации проекта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(ноябрь)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Изготовление  куколок – закруток «Хоровод  дружбы».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Учить детей участвовать в коллективной работе, помогая друг  другу. Воспитывать дружеские взаимоотношения в группе.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*  Совместная деятельность с детьми «Нарисуем  свод правил. Знаки разрешающие и запрещающие».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формировать у детей знания о запрещающих и разрешающих знаках. Формировать  знания о культуре поведения в детском саду.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* НОД «Спешим на помощь к Ежику».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воспитывать у детей чувство коллективизма, желание  помочь лесному жителю. Учить детей соблюдать правила поведения во время «путешествия».</a:t>
            </a:r>
          </a:p>
          <a:p>
            <a:pPr>
              <a:buFont typeface="Arial" charset="0"/>
              <a:buChar char="•"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42844"/>
            <a:ext cx="6172200" cy="135732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  реализации проекта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(декабрь)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571604"/>
            <a:ext cx="6172200" cy="614366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  </a:t>
            </a: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Родительское собрание на тему «Особенности современных детей». </a:t>
            </a: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познакомить родителей  с особенностями и принципами воспитания современных детей. Содействовать возникновению у родителей желания и умения создавать условия для ненасильственного воспитания ребенка. Развивать у родителей способность находить оптимальные способы решения проблемных ситуаций и стратегии поведения родителей при этом.</a:t>
            </a:r>
          </a:p>
          <a:p>
            <a:pPr>
              <a:buNone/>
            </a:pP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  Рассматривание сюжетных картинок по теме. Чтение стихотворения Е Серова «Нехорошая история».</a:t>
            </a: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Цель: продолжать развивать представления о том, что такое дружба».</a:t>
            </a:r>
          </a:p>
          <a:p>
            <a:pPr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*   Викторина «Школа здорового образа жизни». </a:t>
            </a: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Развивать чувство коллективизма, умение действовать сообща. Формировать знания о здоровом образе жизни».</a:t>
            </a:r>
          </a:p>
          <a:p>
            <a:pPr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  Разучивание песни Г. Струве «С нами друг», танца «Настоящий друг».  </a:t>
            </a: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чить дружбе, взаимовыручке.</a:t>
            </a:r>
          </a:p>
          <a:p>
            <a:pPr>
              <a:buNone/>
            </a:pP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*   </a:t>
            </a: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Итоговое мероприятие: изготовление книги «Один за всех и все за одного».</a:t>
            </a:r>
          </a:p>
          <a:p>
            <a:pPr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способствовать формированию хороших отношений между детьми.</a:t>
            </a:r>
            <a:endParaRPr lang="ru-RU" sz="8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90" y="364067"/>
            <a:ext cx="6429420" cy="163616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Родительское собрание на тему «Особенности современных детей»</a:t>
            </a:r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42900" y="1928793"/>
            <a:ext cx="2256235" cy="6239425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познакомить родителей  с особенностями и принципами воспитания современных детей. Содействовать возникновению у родителей желания и умения создавать условия для ненасильственного воспитания ребенка. Развивать у родителей способность находить оптимальные способы решения проблемных ситуаций и стратегии поведения родителей при этом.</a:t>
            </a:r>
            <a:endParaRPr lang="ru-RU" sz="1800" dirty="0"/>
          </a:p>
        </p:txBody>
      </p:sp>
      <p:pic>
        <p:nvPicPr>
          <p:cNvPr id="9" name="Содержимое 8" descr="родители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1288" y="2714612"/>
            <a:ext cx="4033860" cy="3071834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0"/>
            <a:ext cx="6229372" cy="164304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Викторина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«Школа здорового образа жизни»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52" y="1643042"/>
            <a:ext cx="2714644" cy="7143799"/>
          </a:xfrm>
        </p:spPr>
        <p:txBody>
          <a:bodyPr>
            <a:normAutofit fontScale="85000" lnSpcReduction="10000"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Развивать чувство коллективизма, умение действовать сообща. Формировать знания о здоровом образе жизни».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План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1конкурс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«Прочти народное изречение»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конкурс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«Уроки физкультуры»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 конкурс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«Спортивная викторина»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конкурс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«Спортивная тренировка»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конкурс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«Правила не только знаю, но еще их соблюдаю»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конкурс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«Посмотри и угадай!» (конкурс капитанов)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7конкурс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Физкультминутка  «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Повто-ряй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движения и слова»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конкурс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Награждение команд</a:t>
            </a:r>
            <a:endParaRPr lang="ru-RU" sz="2000" dirty="0"/>
          </a:p>
        </p:txBody>
      </p:sp>
      <p:pic>
        <p:nvPicPr>
          <p:cNvPr id="2050" name="Picture 2" descr="D:\Pictures\2014-02-13\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20" y="4714876"/>
            <a:ext cx="4000528" cy="3214710"/>
          </a:xfrm>
          <a:prstGeom prst="rect">
            <a:avLst/>
          </a:prstGeom>
          <a:noFill/>
        </p:spPr>
      </p:pic>
      <p:pic>
        <p:nvPicPr>
          <p:cNvPr id="2051" name="Picture 3" descr="D:\Pictures\2014-02-13\0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1288" y="1785918"/>
            <a:ext cx="4033860" cy="27860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Разучиваем стихотворение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	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 smtClean="0"/>
              <a:t>ПОДРУЖКИ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i="1" dirty="0" smtClean="0"/>
              <a:t>А. Кузнецова</a:t>
            </a: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     Мы поссорились с подружкой</a:t>
            </a:r>
            <a:br>
              <a:rPr lang="ru-RU" sz="2400" dirty="0" smtClean="0"/>
            </a:br>
            <a:r>
              <a:rPr lang="ru-RU" sz="2400" dirty="0" smtClean="0"/>
              <a:t>И уселись по углам.</a:t>
            </a:r>
            <a:br>
              <a:rPr lang="ru-RU" sz="2400" dirty="0" smtClean="0"/>
            </a:br>
            <a:r>
              <a:rPr lang="ru-RU" sz="2400" dirty="0" smtClean="0"/>
              <a:t>Очень скучно друг без дружки!</a:t>
            </a:r>
            <a:br>
              <a:rPr lang="ru-RU" sz="2400" dirty="0" smtClean="0"/>
            </a:br>
            <a:r>
              <a:rPr lang="ru-RU" sz="2400" dirty="0" smtClean="0"/>
              <a:t>Помириться нужно нам.</a:t>
            </a:r>
            <a:br>
              <a:rPr lang="ru-RU" sz="2400" dirty="0" smtClean="0"/>
            </a:br>
            <a:r>
              <a:rPr lang="ru-RU" sz="2400" dirty="0" smtClean="0"/>
              <a:t>Я ее не обижала –</a:t>
            </a:r>
            <a:br>
              <a:rPr lang="ru-RU" sz="2400" dirty="0" smtClean="0"/>
            </a:br>
            <a:r>
              <a:rPr lang="ru-RU" sz="2400" dirty="0" smtClean="0"/>
              <a:t>Только мишку подержала,</a:t>
            </a:r>
            <a:br>
              <a:rPr lang="ru-RU" sz="2400" dirty="0" smtClean="0"/>
            </a:br>
            <a:r>
              <a:rPr lang="ru-RU" sz="2400" dirty="0" smtClean="0"/>
              <a:t>Только с мишкой убежала</a:t>
            </a:r>
            <a:br>
              <a:rPr lang="ru-RU" sz="2400" dirty="0" smtClean="0"/>
            </a:br>
            <a:r>
              <a:rPr lang="ru-RU" sz="2400" dirty="0" smtClean="0"/>
              <a:t>И сказала: «Не отдам!».</a:t>
            </a:r>
          </a:p>
          <a:p>
            <a:pPr>
              <a:buNone/>
            </a:pPr>
            <a:r>
              <a:rPr lang="ru-RU" sz="2400" dirty="0" smtClean="0"/>
              <a:t>      Я пойду и помирюсь,</a:t>
            </a:r>
            <a:br>
              <a:rPr lang="ru-RU" sz="2400" dirty="0" smtClean="0"/>
            </a:br>
            <a:r>
              <a:rPr lang="ru-RU" sz="2400" dirty="0" smtClean="0"/>
              <a:t>Дам ей мишку, извинюсь,</a:t>
            </a:r>
            <a:br>
              <a:rPr lang="ru-RU" sz="2400" dirty="0" smtClean="0"/>
            </a:br>
            <a:r>
              <a:rPr lang="ru-RU" sz="2400" dirty="0" smtClean="0"/>
              <a:t>Дам ей мячик, дам трамвай</a:t>
            </a:r>
            <a:br>
              <a:rPr lang="ru-RU" sz="2400" dirty="0" smtClean="0"/>
            </a:br>
            <a:r>
              <a:rPr lang="ru-RU" sz="2400" dirty="0" smtClean="0"/>
              <a:t>И скажу: «Играть давай!».</a:t>
            </a: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Пословицы и поговорки о дружбе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Без дружбы дело на лад не пойдет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дружбе или равным быть,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или вовсе не дружить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Где дружбой дорожат, там враги дрожат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Добрая шутка дружбы не рушит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Дружба дружбой, а служба службой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Дружба не гриб, в лесу не найдешь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Дружба, построенная на выгоде,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бывает прочной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Дружбу крепить - легче служить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Дружные вороны гуся съедают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 дружному стаду волк не пойдет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Любовь не знает мести, а дружба — лести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сошлись обычаем, не бывать дружбе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Расстояние дружбе не мешает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Закончи фразу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 Все за одного, а один…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 Не имей сто рублей, а имей…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 Семеро одного…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4. Один в поле …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5. Старый друг лучше…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6. Нет друга, так ищи, а…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7.С кем поведешься, от того…</a:t>
            </a:r>
          </a:p>
          <a:p>
            <a:endParaRPr lang="ru-RU" dirty="0"/>
          </a:p>
        </p:txBody>
      </p:sp>
      <p:pic>
        <p:nvPicPr>
          <p:cNvPr id="4" name="Рисунок 3" descr="велосипед-танде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4784" y="5724128"/>
            <a:ext cx="4302810" cy="25003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428596"/>
            <a:ext cx="6172200" cy="421484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Актуальность проекта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dirty="0" smtClean="0"/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Часто наблюдаются определённые нарушения в общении детей - уход от контакта со сверстниками, конфликты, драки, нежелание считаться с мнением или желанием другого, жалобы педагогу. От того, как складываются отношения детей в группе сверстников, зависит его последующий путь его личностного и социального развития. Для дошкольной педагогики становится актуальным поиск эффективных путей и  средств формирования взаимоотношений, влияющих на становление общественно- ценных качеств личности ребёнка и определяющих его поведение в обществе сверстников.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рисунок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4786314"/>
            <a:ext cx="6172200" cy="392909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деятельность: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«Ура, у нас будет свой свод правил!!!»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Нарисуем наши знаки, разрешающие и запрещающие</a:t>
            </a:r>
            <a:endParaRPr lang="ru-RU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Pictures\2014-12-18 друхба\друхба 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8" y="3214678"/>
            <a:ext cx="5873762" cy="4405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8" y="357158"/>
            <a:ext cx="6215106" cy="1524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Продукты детской деятельности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28604" y="2071670"/>
            <a:ext cx="3030141" cy="853016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Знаки запрещающие!</a:t>
            </a:r>
          </a:p>
          <a:p>
            <a:pPr algn="ctr"/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(Нельзя драться, кричать)</a:t>
            </a:r>
            <a:endParaRPr lang="ru-RU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друхба 01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20838815">
            <a:off x="342900" y="3643306"/>
            <a:ext cx="3030538" cy="3500462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3483769" y="1928794"/>
            <a:ext cx="3031331" cy="1285884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Знаки разрешающие, дружить помогающие!</a:t>
            </a:r>
          </a:p>
          <a:p>
            <a:pPr algn="ctr"/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(Можно улыбаться, дружить)</a:t>
            </a:r>
            <a:endParaRPr lang="ru-RU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друхба 018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 rot="546869">
            <a:off x="3484563" y="3500430"/>
            <a:ext cx="3030537" cy="3170047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Мастерим своими руками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(куколки - закрутки)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«Хоровод дружбы»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новый год 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2836069"/>
            <a:ext cx="6172200" cy="462915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Коллективная работа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Помогаем ежику найти друзей!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Вот что у нас получилось!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скрин4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42852" y="3500430"/>
            <a:ext cx="3230586" cy="2885934"/>
          </a:xfrm>
        </p:spPr>
      </p:pic>
      <p:pic>
        <p:nvPicPr>
          <p:cNvPr id="12" name="Содержимое 11" descr="33.pn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3484563" y="3500431"/>
            <a:ext cx="3230585" cy="2885934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57934" cy="1919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Круг друзей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Собрались все дети в круг,</a:t>
            </a:r>
            <a:b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 – твой друг, и ты – мой друг.</a:t>
            </a:r>
            <a:b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Крепко за руку возьмемся.</a:t>
            </a:r>
            <a:b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друг другу улыбнемся!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скрин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2857488"/>
            <a:ext cx="6172200" cy="4214842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Социально-коммуникативная игра «Зоопарк»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викторина 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36" y="2133601"/>
            <a:ext cx="4143404" cy="6034617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Танец «Настоящий друг»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викторина 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2836069"/>
            <a:ext cx="6172200" cy="462915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играем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42900" y="2046816"/>
            <a:ext cx="3030141" cy="1310737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меня теперь есть друг, преданный и верный. Без него я как без рук если откровенно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10" descr="друхба 00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20819475">
            <a:off x="298807" y="3517264"/>
            <a:ext cx="3030538" cy="3000396"/>
          </a:xfrm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3483769" y="2046816"/>
            <a:ext cx="3031331" cy="95354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детском садике детишки-все такие шалунишки!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11" descr="друхба 01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667721">
            <a:off x="3556921" y="5049648"/>
            <a:ext cx="3030537" cy="3098609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прогулке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Зря мы время не теряем, 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дружно, весело играем!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новый год 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6217" y="2133600"/>
            <a:ext cx="4525566" cy="6034088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42900" y="364067"/>
            <a:ext cx="5514992" cy="92178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Рассуждения о дружбе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Содержимое 12" descr="друхба 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81288" y="2143109"/>
            <a:ext cx="3833812" cy="3560184"/>
          </a:xfrm>
        </p:spPr>
      </p:pic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342900" y="1428728"/>
            <a:ext cx="2256235" cy="7286675"/>
          </a:xfrm>
        </p:spPr>
        <p:txBody>
          <a:bodyPr>
            <a:normAutofit fontScale="85000" lnSpcReduction="20000"/>
          </a:bodyPr>
          <a:lstStyle/>
          <a:p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Дружба – это тёплый ветер, </a:t>
            </a:r>
            <a:b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Дружба – это светлый мир, </a:t>
            </a:r>
            <a:b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Дружба – солнце на рассвете, </a:t>
            </a:r>
            <a:b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души весёлый пир. </a:t>
            </a:r>
            <a:b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Дружба – это только счастье, </a:t>
            </a:r>
            <a:b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Дружба – у людей одна. </a:t>
            </a:r>
            <a:b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дружбой не страшны ненастья, </a:t>
            </a:r>
            <a:b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дружбой – жизнь весной полна. </a:t>
            </a:r>
            <a:b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Друг разделит боль и радость, </a:t>
            </a:r>
            <a:b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Друг поддержит и спасёт. </a:t>
            </a:r>
            <a:b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другом – даже злая слабость </a:t>
            </a:r>
            <a:b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миг растает и уйдет. </a:t>
            </a:r>
            <a:b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Верь, храни, цени же дружбу, </a:t>
            </a:r>
            <a:b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 высший идеал. </a:t>
            </a:r>
            <a:b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Тебе она сослужит службу. </a:t>
            </a:r>
            <a:b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Ведь дружба – это ценный дар!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обострение конфликтных ситуаций между детьми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342900" y="2046816"/>
            <a:ext cx="3030141" cy="1382176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Слёзы капали на землю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 меня из глаз.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Мы поссорились с подружкой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 не в первый раз.</a:t>
            </a:r>
            <a:endParaRPr lang="ru-RU" sz="1800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3483769" y="2046816"/>
            <a:ext cx="3031331" cy="1382176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Как же быть, теперь не знаю,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Будем ли дружить?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Будем в ссоре или в мире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Нужно нам решить.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девочки поссорились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604" y="3929058"/>
            <a:ext cx="2786082" cy="3143272"/>
          </a:xfrm>
        </p:spPr>
      </p:pic>
      <p:pic>
        <p:nvPicPr>
          <p:cNvPr id="14" name="Содержимое 13" descr="ссора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3484563" y="3929058"/>
            <a:ext cx="3030537" cy="321471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Плакат приготовили родители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4282" y="1857356"/>
            <a:ext cx="6429428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Pictures\2017-11-15 люда питер\люда питер 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192" y="1214414"/>
            <a:ext cx="4725444" cy="3500462"/>
          </a:xfrm>
          <a:prstGeom prst="rect">
            <a:avLst/>
          </a:prstGeom>
          <a:noFill/>
        </p:spPr>
      </p:pic>
      <p:pic>
        <p:nvPicPr>
          <p:cNvPr id="1027" name="Picture 3" descr="C:\Users\Admin\Pictures\2017-11-15 люда питер\люда питер 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02" y="5072066"/>
            <a:ext cx="4714908" cy="3643338"/>
          </a:xfrm>
          <a:prstGeom prst="rect">
            <a:avLst/>
          </a:prstGeom>
          <a:noFill/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57166" y="214282"/>
            <a:ext cx="6172200" cy="84823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Наша книга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«Один за все и все за одного!»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друхба 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2836069"/>
            <a:ext cx="6172200" cy="462915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Литература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*  Примерная основная общеобразовательная  программа  дошкольного образования «От рождения до школы» под редакцией Н.Е.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Вераксы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Т.С.Комаровой ,М.А. Васильевой 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* Р.С. Буре, Социально – нравственное воспитание дошкольников. Методическое пособие. М., 2011г.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*  Давыдова М. А. Спортивные мероприятия для дошкольников. М., 2007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*  Так же  подборка художественной литературы по теме (стихи, пословицы, поговорки, песенки).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Постановка проблемы: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же делать, как нам быть, 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нам дружбу возвратить ?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дружба начинается с улыб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42" y="2357422"/>
            <a:ext cx="6000792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Схема проекта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0628332"/>
              </p:ext>
            </p:extLst>
          </p:nvPr>
        </p:nvGraphicFramePr>
        <p:xfrm>
          <a:off x="342900" y="2133601"/>
          <a:ext cx="6172200" cy="6034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2900" y="364067"/>
            <a:ext cx="6086496" cy="113609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 проекта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винегрет 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8" y="3500430"/>
            <a:ext cx="4500594" cy="3500462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6015058" cy="6254751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Создать условия для формирования положительного и доброжелательного отношения между сверстниками в группе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356287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Девиз: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«Один за всех и все за одного»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дети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80" y="3929058"/>
            <a:ext cx="5857916" cy="3429024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Формировать у детей представления о дружбе и об элементарных нормах общения между сверстниками 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(оценивать поступки свои и друзей)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Расширять и активизировать словарный запас детей (дружба, друзья, взаимовыручка, взаимопомощь, сопереживание).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Привлекать родителей к участию в проекте с целью повышения уровня компетентности в вопросе формирования у детей доброжелательных взаимоотношений в группе.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Планируемый результат: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детей сформируются представления о 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дружбе и дружеских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взаимоотношениях между сверстниками.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Дети приобретут навыки взаимопомощи.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Закрепятся навыки совместной игры.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родителей сформируются представления о друзьях своих детей.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935</Words>
  <Application>Microsoft Office PowerPoint</Application>
  <PresentationFormat>Экран (4:3)</PresentationFormat>
  <Paragraphs>151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Проект «Один за всех, все – за одного!»  Составитель: Давыдова С.В.,  воспитатель МДОУ «Детский сад № 4 КВ»</vt:lpstr>
      <vt:lpstr>Актуальность проекта   Часто наблюдаются определённые нарушения в общении детей - уход от контакта со сверстниками, конфликты, драки, нежелание считаться с мнением или желанием другого, жалобы педагогу. От того, как складываются отношения детей в группе сверстников, зависит его последующий путь его личностного и социального развития. Для дошкольной педагогики становится актуальным поиск эффективных путей и  средств формирования взаимоотношений, влияющих на становление общественно- ценных качеств личности ребёнка и определяющих его поведение в обществе сверстников.</vt:lpstr>
      <vt:lpstr>Проблема обострение конфликтных ситуаций между детьми</vt:lpstr>
      <vt:lpstr>Постановка проблемы: Что же делать, как нам быть,  как нам дружбу возвратить ?</vt:lpstr>
      <vt:lpstr>Схема проекта</vt:lpstr>
      <vt:lpstr>Цель  проекта</vt:lpstr>
      <vt:lpstr>Девиз: «Один за всех и все за одного»</vt:lpstr>
      <vt:lpstr>Задачи проекта:</vt:lpstr>
      <vt:lpstr>Планируемый результат:</vt:lpstr>
      <vt:lpstr>План реализации проекта:</vt:lpstr>
      <vt:lpstr>План реализации проекта</vt:lpstr>
      <vt:lpstr>Мероприятия  реализации проекта (октябрь)</vt:lpstr>
      <vt:lpstr>Мероприятия  реализации проекта (ноябрь)</vt:lpstr>
      <vt:lpstr>Мероприятия  реализации проекта (декабрь)</vt:lpstr>
      <vt:lpstr>  Родительское собрание на тему «Особенности современных детей»</vt:lpstr>
      <vt:lpstr>Викторина  «Школа здорового образа жизни»</vt:lpstr>
      <vt:lpstr>Разучиваем стихотворение</vt:lpstr>
      <vt:lpstr>Пословицы и поговорки о дружбе</vt:lpstr>
      <vt:lpstr>Закончи фразу</vt:lpstr>
      <vt:lpstr>Совместная деятельность: «Ура, у нас будет свой свод правил!!!»</vt:lpstr>
      <vt:lpstr>Продукты детской деятельности</vt:lpstr>
      <vt:lpstr>Мастерим своими руками (куколки - закрутки) «Хоровод дружбы»</vt:lpstr>
      <vt:lpstr>Коллективная работа</vt:lpstr>
      <vt:lpstr>Круг друзей Собрались все дети в круг, Я – твой друг, и ты – мой друг. Крепко за руку возьмемся. И друг другу улыбнемся! </vt:lpstr>
      <vt:lpstr>Социально-коммуникативная игра «Зоопарк»</vt:lpstr>
      <vt:lpstr> Танец «Настоящий друг»</vt:lpstr>
      <vt:lpstr>Мы играем</vt:lpstr>
      <vt:lpstr>На прогулке Зря мы время не теряем,  дружно, весело играем!</vt:lpstr>
      <vt:lpstr>Рассуждения о дружбе</vt:lpstr>
      <vt:lpstr>Плакат приготовили родители</vt:lpstr>
      <vt:lpstr>Наша книга</vt:lpstr>
      <vt:lpstr>«Один за все и все за одного!»</vt:lpstr>
      <vt:lpstr>Литература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Один за всех, все – за одного !  Составитель воспитатель Давыдова С.В. МДОБУ детский сад № 4 КВ</dc:title>
  <dc:creator>User</dc:creator>
  <cp:lastModifiedBy>Admin</cp:lastModifiedBy>
  <cp:revision>83</cp:revision>
  <dcterms:created xsi:type="dcterms:W3CDTF">2014-12-17T15:29:55Z</dcterms:created>
  <dcterms:modified xsi:type="dcterms:W3CDTF">2017-11-16T07:54:29Z</dcterms:modified>
</cp:coreProperties>
</file>