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8"/>
  </p:notesMasterIdLst>
  <p:handoutMasterIdLst>
    <p:handoutMasterId r:id="rId29"/>
  </p:handoutMasterIdLst>
  <p:sldIdLst>
    <p:sldId id="256" r:id="rId2"/>
    <p:sldId id="304" r:id="rId3"/>
    <p:sldId id="273" r:id="rId4"/>
    <p:sldId id="270" r:id="rId5"/>
    <p:sldId id="271" r:id="rId6"/>
    <p:sldId id="274" r:id="rId7"/>
    <p:sldId id="302" r:id="rId8"/>
    <p:sldId id="275" r:id="rId9"/>
    <p:sldId id="279" r:id="rId10"/>
    <p:sldId id="291" r:id="rId11"/>
    <p:sldId id="277" r:id="rId12"/>
    <p:sldId id="280" r:id="rId13"/>
    <p:sldId id="281" r:id="rId14"/>
    <p:sldId id="297" r:id="rId15"/>
    <p:sldId id="296" r:id="rId16"/>
    <p:sldId id="298" r:id="rId17"/>
    <p:sldId id="282" r:id="rId18"/>
    <p:sldId id="299" r:id="rId19"/>
    <p:sldId id="272" r:id="rId20"/>
    <p:sldId id="303" r:id="rId21"/>
    <p:sldId id="257" r:id="rId22"/>
    <p:sldId id="258" r:id="rId23"/>
    <p:sldId id="259" r:id="rId24"/>
    <p:sldId id="260" r:id="rId25"/>
    <p:sldId id="264" r:id="rId26"/>
    <p:sldId id="26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2244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ABBC7-70AD-463A-9EAC-85FC44476379}" type="datetimeFigureOut">
              <a:rPr lang="ru-RU" smtClean="0"/>
              <a:pPr/>
              <a:t>08.05.2016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4535C-7923-4822-9D35-7DA12F6752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806677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FE568-EAB5-40DE-BB30-15C26EB11A47}" type="datetimeFigureOut">
              <a:rPr lang="ru-RU" smtClean="0"/>
              <a:pPr/>
              <a:t>08.05.2016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CC2BF-5327-4F38-938F-59391ABCED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408422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CE390-F8B0-4995-98A4-8E8466D5DBAE}" type="datetime1">
              <a:rPr lang="ru-RU" smtClean="0"/>
              <a:pPr/>
              <a:t>08.05.2016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2AEBD-71F0-4D8A-8E5C-DD52C977B1FE}" type="datetime1">
              <a:rPr lang="ru-RU" smtClean="0"/>
              <a:pPr/>
              <a:t>08.05.2016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EF0D1-3B00-419D-88B4-307CEEE4D9CE}" type="datetime1">
              <a:rPr lang="ru-RU" smtClean="0"/>
              <a:pPr/>
              <a:t>08.05.2016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DAFFD-FD4A-4C34-AB57-4B601CEA896E}" type="datetime1">
              <a:rPr lang="ru-RU" smtClean="0"/>
              <a:pPr/>
              <a:t>08.05.2016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A2A95-EE28-4745-AE5A-6A8473A243CE}" type="datetime1">
              <a:rPr lang="ru-RU" smtClean="0"/>
              <a:pPr/>
              <a:t>08.05.2016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5F8BF-AB6D-4455-BA26-BBFF7EF34938}" type="datetime1">
              <a:rPr lang="ru-RU" smtClean="0"/>
              <a:pPr/>
              <a:t>08.05.2016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7A09-474A-4E11-B6F1-4C1DDC648FEB}" type="datetime1">
              <a:rPr lang="ru-RU" smtClean="0"/>
              <a:pPr/>
              <a:t>08.05.2016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A30B-55A8-48E7-9F21-5A9887DAD518}" type="datetime1">
              <a:rPr lang="ru-RU" smtClean="0"/>
              <a:pPr/>
              <a:t>08.05.2016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970F-2923-4473-AA2F-51127C9F88CE}" type="datetime1">
              <a:rPr lang="ru-RU" smtClean="0"/>
              <a:pPr/>
              <a:t>08.05.2016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00939-974B-418C-BF36-7E3D61E8572C}" type="datetime1">
              <a:rPr lang="ru-RU" smtClean="0"/>
              <a:pPr/>
              <a:t>08.05.2016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3454B-014A-4D46-8324-9CC43569B0A3}" type="datetime1">
              <a:rPr lang="ru-RU" smtClean="0"/>
              <a:pPr/>
              <a:t>08.05.2016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53889E5-C35F-43D4-A373-57C57F7CF5F5}" type="datetime1">
              <a:rPr lang="ru-RU" smtClean="0"/>
              <a:pPr/>
              <a:t>08.05.2016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ЗДОРОВЫЙ ОБРАЗ ЖИЗНИ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577B3B1-8824-450F-AC22-CEB7E09E70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21.gif"/><Relationship Id="rId7" Type="http://schemas.openxmlformats.org/officeDocument/2006/relationships/image" Target="../media/image25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636912"/>
            <a:ext cx="7406640" cy="147218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ЗДОРОВАЯ СЕМЬЯ  – ЗДОРОВЫЙ РЕБЕНОК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90213" y="1772816"/>
            <a:ext cx="44975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Родительское собрание</a:t>
            </a:r>
            <a:endParaRPr lang="ru-RU" sz="28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357166"/>
            <a:ext cx="842493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Муниципальное дошкольное образовательное 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учреждение </a:t>
            </a: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етский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сад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N4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комбинированного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вида»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1"/>
          <p:cNvSpPr>
            <a:spLocks noGrp="1" noChangeArrowheads="1"/>
          </p:cNvSpPr>
          <p:nvPr>
            <p:ph idx="1"/>
          </p:nvPr>
        </p:nvSpPr>
        <p:spPr>
          <a:xfrm>
            <a:off x="1403648" y="1022539"/>
            <a:ext cx="6858018" cy="4955203"/>
          </a:xfrm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Закон “Об образовании” (ст.18) возлагает всю ответственность за воспитание детей на семью, а все остальные социальные институты (в том числе дошкольные учреждения) призваны содействовать и дополнять семейную воспитательную деятельность.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ru-RU" sz="2800" dirty="0" smtClean="0">
              <a:latin typeface="Arial Narrow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00018"/>
            <a:ext cx="8462744" cy="6169342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rgbClr val="006600"/>
                </a:solidFill>
              </a:rPr>
              <a:t> </a:t>
            </a:r>
            <a:r>
              <a:rPr lang="ru-RU" sz="3400" b="1" dirty="0" smtClean="0">
                <a:solidFill>
                  <a:srgbClr val="006600"/>
                </a:solidFill>
              </a:rPr>
              <a:t>           Важно</a:t>
            </a:r>
            <a:r>
              <a:rPr lang="ru-RU" sz="3400" b="1" dirty="0">
                <a:solidFill>
                  <a:srgbClr val="006600"/>
                </a:solidFill>
              </a:rPr>
              <a:t>, чтобы по мере освоения ЗОЖ у каждого ребенка формировались чувства нежности и любви к самому себе, настроение особой радости от понимания своей уникальности, неповторимости, безграничности своих творческих возможностей, чувство доверия к миру и людям</a:t>
            </a:r>
            <a:r>
              <a:rPr lang="ru-RU" sz="3400" b="1" dirty="0" smtClean="0">
                <a:solidFill>
                  <a:srgbClr val="006600"/>
                </a:solidFill>
              </a:rPr>
              <a:t>.</a:t>
            </a:r>
          </a:p>
          <a:p>
            <a:pPr algn="ctr">
              <a:buNone/>
            </a:pPr>
            <a:r>
              <a:rPr lang="ru-RU" sz="3400" dirty="0" smtClean="0"/>
              <a:t> </a:t>
            </a:r>
            <a:r>
              <a:rPr lang="ru-RU" sz="3400" dirty="0"/>
              <a:t/>
            </a:r>
            <a:br>
              <a:rPr lang="ru-RU" sz="3400" dirty="0"/>
            </a:br>
            <a:r>
              <a:rPr lang="ru-RU" sz="3400" b="1" i="1" dirty="0">
                <a:solidFill>
                  <a:srgbClr val="FF0000"/>
                </a:solidFill>
              </a:rPr>
              <a:t>Помните: </a:t>
            </a:r>
            <a:endParaRPr lang="ru-RU" sz="3400" b="1" i="1" dirty="0" smtClean="0">
              <a:solidFill>
                <a:srgbClr val="FF0000"/>
              </a:solidFill>
            </a:endParaRPr>
          </a:p>
          <a:p>
            <a:pPr algn="just">
              <a:buBlip>
                <a:blip r:embed="rId2"/>
              </a:buBlip>
            </a:pP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если </a:t>
            </a: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</a:rPr>
              <a:t>ребенка часто подбадривают - он учится уверенности </a:t>
            </a: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в себе</a:t>
            </a: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endParaRPr lang="ru-RU" sz="3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Blip>
                <a:blip r:embed="rId2"/>
              </a:buBlip>
            </a:pP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если </a:t>
            </a: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</a:rPr>
              <a:t>ребенок живет с чувством безопасности - он учится верить, </a:t>
            </a:r>
            <a:endParaRPr lang="ru-RU" sz="3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Blip>
                <a:blip r:embed="rId2"/>
              </a:buBlip>
            </a:pP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если </a:t>
            </a: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</a:rPr>
              <a:t>ребенку удается достигать желаемого - он учится надежде, </a:t>
            </a:r>
            <a:endParaRPr lang="ru-RU" sz="3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Blip>
                <a:blip r:embed="rId2"/>
              </a:buBlip>
            </a:pP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если </a:t>
            </a: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</a:rPr>
              <a:t>ребенок живет в атмосфере дружбы и чувствует себя нужным - он учится находить в </a:t>
            </a: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этом мире любовь.</a:t>
            </a:r>
          </a:p>
          <a:p>
            <a:pPr algn="just">
              <a:buNone/>
            </a:pP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           </a:t>
            </a:r>
            <a:r>
              <a:rPr lang="ru-RU" sz="3400" b="1" i="1" dirty="0" smtClean="0">
                <a:solidFill>
                  <a:srgbClr val="FF0000"/>
                </a:solidFill>
              </a:rPr>
              <a:t>Основа </a:t>
            </a:r>
            <a:r>
              <a:rPr lang="ru-RU" sz="3400" b="1" i="1" dirty="0">
                <a:solidFill>
                  <a:srgbClr val="FF0000"/>
                </a:solidFill>
              </a:rPr>
              <a:t>счастья и духовного здоровья - Вера, Надежда, Любовь.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92696"/>
            <a:ext cx="8336482" cy="5904656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b="1" dirty="0" smtClean="0"/>
              <a:t>         </a:t>
            </a:r>
            <a:r>
              <a:rPr lang="ru-RU" b="1" dirty="0" smtClean="0">
                <a:solidFill>
                  <a:srgbClr val="FF0000"/>
                </a:solidFill>
              </a:rPr>
              <a:t>Здоровый </a:t>
            </a:r>
            <a:r>
              <a:rPr lang="ru-RU" b="1" dirty="0">
                <a:solidFill>
                  <a:srgbClr val="FF0000"/>
                </a:solidFill>
              </a:rPr>
              <a:t>образ жизни — это радость для больших и маленьких, но для его создания необходимо соблюдение нескольких условий: </a:t>
            </a:r>
            <a:endParaRPr lang="ru-RU" dirty="0">
              <a:solidFill>
                <a:srgbClr val="FF0000"/>
              </a:solidFill>
            </a:endParaRPr>
          </a:p>
          <a:p>
            <a:pPr lvl="0" algn="just"/>
            <a:r>
              <a:rPr lang="ru-RU" dirty="0">
                <a:solidFill>
                  <a:srgbClr val="002060"/>
                </a:solidFill>
              </a:rPr>
              <a:t>создание благоприятного морального климата, что проявляется в доброжелательности, готовности простить, понять, стремление прийти на помощь, сделать приятное друг другу, </a:t>
            </a:r>
          </a:p>
          <a:p>
            <a:pPr lvl="0" algn="just"/>
            <a:r>
              <a:rPr lang="ru-RU" dirty="0">
                <a:solidFill>
                  <a:srgbClr val="002060"/>
                </a:solidFill>
              </a:rPr>
              <a:t>тесная искренняя дружба детей, родителей, педагогов. Общение — великая сила, которая помогает понять ход мыслей ребенка и определить склонность к негативным поступкам, чтобы вовремя предотвратить их, </a:t>
            </a:r>
          </a:p>
          <a:p>
            <a:pPr lvl="0" algn="just"/>
            <a:r>
              <a:rPr lang="ru-RU" dirty="0">
                <a:solidFill>
                  <a:srgbClr val="002060"/>
                </a:solidFill>
              </a:rPr>
              <a:t>повышенное внимание к состоянию здоровья детей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Картинка 249 из 114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68991">
            <a:off x="1909210" y="4571038"/>
            <a:ext cx="2418861" cy="18141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482" name="Picture 2" descr="http://babblebox.ru/img/diet/123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83024">
            <a:off x="5826923" y="4651720"/>
            <a:ext cx="2369840" cy="17773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479928" cy="4608512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</a:rPr>
              <a:t>Правильное питание </a:t>
            </a:r>
            <a:r>
              <a:rPr lang="ru-RU" sz="2400" dirty="0">
                <a:solidFill>
                  <a:srgbClr val="002060"/>
                </a:solidFill>
              </a:rPr>
              <a:t>– это то, о чем должны заботиться родители в первую очередь, желая увидеть своего ребенка здоровым. Некогда древнегреческий философ Сократ дал человечеству совет </a:t>
            </a:r>
            <a:r>
              <a:rPr lang="ru-RU" sz="2400" b="1" i="1" dirty="0">
                <a:solidFill>
                  <a:srgbClr val="002060"/>
                </a:solidFill>
              </a:rPr>
              <a:t>“Есть, чтобы жить, а не жить, чтобы есть”</a:t>
            </a:r>
            <a:r>
              <a:rPr lang="ru-RU" sz="2400" dirty="0">
                <a:solidFill>
                  <a:srgbClr val="002060"/>
                </a:solidFill>
              </a:rPr>
              <a:t>. Никто еще не оспорил Сократа, но следуют его советам немногие. Родителям нельзя забывать о том, что соблюдение режима питания – основа здорового образа жизни. Правильное питание организовать не просто. Нужно заботиться о том, чтобы в рационе ребенка правильно сочетались различные продукты и химические вещества.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4139952" y="476672"/>
            <a:ext cx="4604518" cy="6025281"/>
          </a:xfrm>
        </p:spPr>
        <p:txBody>
          <a:bodyPr>
            <a:normAutofit fontScale="77500" lnSpcReduction="20000"/>
          </a:bodyPr>
          <a:lstStyle/>
          <a:p>
            <a:pPr algn="just">
              <a:buFontTx/>
              <a:buNone/>
              <a:defRPr/>
            </a:pPr>
            <a:r>
              <a:rPr lang="ru-RU" sz="3100" b="1" dirty="0" smtClean="0">
                <a:solidFill>
                  <a:srgbClr val="00FFFF"/>
                </a:solidFill>
              </a:rPr>
              <a:t>        </a:t>
            </a:r>
            <a:r>
              <a:rPr lang="ru-RU" sz="3100" b="1" dirty="0" smtClean="0">
                <a:solidFill>
                  <a:srgbClr val="FF0000"/>
                </a:solidFill>
              </a:rPr>
              <a:t>Завтрак</a:t>
            </a:r>
            <a:r>
              <a:rPr lang="ru-RU" sz="3100" b="1" dirty="0" smtClean="0">
                <a:solidFill>
                  <a:srgbClr val="002060"/>
                </a:solidFill>
              </a:rPr>
              <a:t> </a:t>
            </a:r>
            <a:r>
              <a:rPr lang="ru-RU" sz="3100" b="1" dirty="0">
                <a:solidFill>
                  <a:srgbClr val="002060"/>
                </a:solidFill>
              </a:rPr>
              <a:t>должен быть достаточно питательным. Хорошее «топливо» для мозга – сахар. Однако, помимо сладкого, первый прием пищи должен быть насыщен и другими пищевыми веществами, в том числе, сложными углеводами, которые также необходимы для умственной деятельности. Поэтому неплохой выбор на завтрак – каша (в том числе </a:t>
            </a:r>
            <a:r>
              <a:rPr lang="ru-RU" sz="3100" b="1" dirty="0" smtClean="0">
                <a:solidFill>
                  <a:srgbClr val="002060"/>
                </a:solidFill>
              </a:rPr>
              <a:t>овсяная</a:t>
            </a:r>
            <a:r>
              <a:rPr lang="ru-RU" sz="3100" b="1" dirty="0">
                <a:solidFill>
                  <a:srgbClr val="002060"/>
                </a:solidFill>
              </a:rPr>
              <a:t>), тосты, хлопья или мюсли, яйца, соки, йогурты, овощи и фрукты. 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35843" name="Picture 1" descr="C:\Documents and Settings\Ольга Владимировна.D59F57820155412\Мои документы\Мои рисунки\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857250"/>
            <a:ext cx="2978150" cy="2286000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</p:spPr>
      </p:pic>
      <p:pic>
        <p:nvPicPr>
          <p:cNvPr id="35844" name="Picture 2" descr="food_schoo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861048"/>
            <a:ext cx="3486150" cy="2071688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88" y="142875"/>
            <a:ext cx="8229600" cy="714357"/>
          </a:xfrm>
        </p:spPr>
        <p:txBody>
          <a:bodyPr/>
          <a:lstStyle/>
          <a:p>
            <a:pPr algn="ctr">
              <a:defRPr/>
            </a:pPr>
            <a:r>
              <a:rPr lang="ru-RU" sz="3600" b="1" u="sng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Полноценное питание</a:t>
            </a:r>
            <a:endParaRPr lang="ru-RU" sz="3600" b="1" u="sng" dirty="0">
              <a:solidFill>
                <a:srgbClr val="002060"/>
              </a:solidFill>
            </a:endParaRPr>
          </a:p>
        </p:txBody>
      </p:sp>
      <p:pic>
        <p:nvPicPr>
          <p:cNvPr id="4" name="Picture 8" descr="C:\Documents and Settings\Ольга Владимировна.D59F57820155412\Мои документы\Мои рисунки\1642_b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71604" y="1000108"/>
            <a:ext cx="1321680" cy="1857370"/>
          </a:xfrm>
          <a:ln w="38100">
            <a:solidFill>
              <a:srgbClr val="00FFFF"/>
            </a:solidFill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51520" y="3068960"/>
            <a:ext cx="388843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</a:rPr>
              <a:t>Если  школьник будет питаться рационально, разнообразно, ежедневно получая все необходимые его организму вещества, то вы скоро заметите, что чадо радует вас не только хорошим настроением и здоровым цветом лица, но и пятерками в дневнике.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211960" y="1196752"/>
            <a:ext cx="4752528" cy="603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РЕБЕНОК 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дошкольного возраста </a:t>
            </a:r>
            <a:endParaRPr lang="ru-RU" sz="2400" b="1" dirty="0">
              <a:solidFill>
                <a:srgbClr val="C00000"/>
              </a:solidFill>
            </a:endParaRPr>
          </a:p>
          <a:p>
            <a:pPr algn="ctr"/>
            <a:r>
              <a:rPr lang="ru-RU" b="1" u="sng" dirty="0">
                <a:solidFill>
                  <a:srgbClr val="C00000"/>
                </a:solidFill>
              </a:rPr>
              <a:t>ДОЛЖЕН ЕЖЕДНЕВНО ПОЛУЧАТЬ: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Сливочное масло: 30–40 г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Растительное масло: 15–20 г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Хлеб (пшеничный и ржаной): 200–300 г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Крупы и макаронные изделия: 40–60 г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Картофель: 200–300 г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Овощи: 300–400 г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Фрукты свежие: 200–300 г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Сок: 150–200 мл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Сахар: 50–70 г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Кондитерские изделия: 20–30 г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Молоко, молочные продукты: 300–400 г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Мясо птицы (филе): 100–130 г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Рыба (филе): 50–70 г 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620688"/>
            <a:ext cx="3659188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395536" y="3356992"/>
            <a:ext cx="829017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</a:rPr>
              <a:t>      Главное </a:t>
            </a:r>
            <a:r>
              <a:rPr lang="ru-RU" sz="2800" b="1" dirty="0">
                <a:solidFill>
                  <a:srgbClr val="002060"/>
                </a:solidFill>
              </a:rPr>
              <a:t>правило, о котором часто забывают родители, – питание должно быть </a:t>
            </a:r>
            <a:r>
              <a:rPr lang="ru-RU" sz="2800" b="1" dirty="0">
                <a:solidFill>
                  <a:srgbClr val="FF0000"/>
                </a:solidFill>
              </a:rPr>
              <a:t>разнообразным</a:t>
            </a:r>
            <a:r>
              <a:rPr lang="ru-RU" sz="2800" b="1" dirty="0">
                <a:solidFill>
                  <a:srgbClr val="002060"/>
                </a:solidFill>
              </a:rPr>
              <a:t>. Это важнейший фактор, который способствует нормальному интеллектуальному и физическому развитию ребенка.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6516216" y="692696"/>
            <a:ext cx="2376264" cy="1944216"/>
            <a:chOff x="1475656" y="620688"/>
            <a:chExt cx="3096344" cy="2318482"/>
          </a:xfrm>
        </p:grpSpPr>
        <p:pic>
          <p:nvPicPr>
            <p:cNvPr id="17410" name="Picture 2" descr="http://img.perezhilton.com/wp-content/uploads/2008/06/atheburger__oPt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75656" y="620688"/>
              <a:ext cx="3096344" cy="231848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>
              <a:off x="1475656" y="620688"/>
              <a:ext cx="3096344" cy="230425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1475656" y="620688"/>
              <a:ext cx="3096344" cy="230425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>
            <a:off x="251520" y="620688"/>
            <a:ext cx="2232248" cy="2088232"/>
            <a:chOff x="251520" y="620688"/>
            <a:chExt cx="2232248" cy="2088232"/>
          </a:xfrm>
        </p:grpSpPr>
        <p:pic>
          <p:nvPicPr>
            <p:cNvPr id="13" name="Рисунок 12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0" y="620688"/>
              <a:ext cx="2232248" cy="208823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cxnSp>
          <p:nvCxnSpPr>
            <p:cNvPr id="15" name="Прямая соединительная линия 14"/>
            <p:cNvCxnSpPr/>
            <p:nvPr/>
          </p:nvCxnSpPr>
          <p:spPr>
            <a:xfrm>
              <a:off x="251520" y="692696"/>
              <a:ext cx="2232248" cy="201622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H="1">
              <a:off x="251520" y="620688"/>
              <a:ext cx="2160240" cy="201622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8892480" cy="379248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Нужно учитывать и продолжительность приемов пищи и продолжительность интервалов между этими приемами. Разумный режим питания обеспечивает слаженную, без перебоев и перегрузок, работу желудочно-кишечного тракта, хорошее усвоение пищи и нормальное течение обмена веществ, а в результате прекрасное самочувствие. Растущему организму подходит четырехразовое полноценное питание. Перекусы в школе на переменах, булочками без чая, приносят скорее вред, чем пользу желудку. В ваших силах обеспечить ребят знаниями о правильном режиме питания. </a:t>
            </a:r>
          </a:p>
        </p:txBody>
      </p:sp>
      <p:pic>
        <p:nvPicPr>
          <p:cNvPr id="13318" name="Picture 6" descr="Картинка 381 из 114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293096"/>
            <a:ext cx="2990106" cy="2239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20" name="Picture 8" descr="Картинка 409 из 114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365104"/>
            <a:ext cx="270030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22" name="Picture 10" descr="http://www.chirkofff.com/wp-content/uploads/2011/10/n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509120"/>
            <a:ext cx="2717721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2915816" y="4581128"/>
            <a:ext cx="3096344" cy="172819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3059832" y="4293096"/>
            <a:ext cx="2664296" cy="223224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Содержимое 3" descr="http://www.za-partoi.ru/core/utils/blob.php?blobid=1009&amp;w=300&amp;h=177&amp;i=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552" y="836712"/>
            <a:ext cx="3786187" cy="2286000"/>
          </a:xfrm>
          <a:ln w="38100">
            <a:solidFill>
              <a:srgbClr val="00FFFF"/>
            </a:solidFill>
          </a:ln>
        </p:spPr>
      </p:pic>
      <p:pic>
        <p:nvPicPr>
          <p:cNvPr id="37891" name="Рисунок 10" descr="http://www.za-partoi.ru/core/utils/blob.php?blobid=1011&amp;w=300&amp;h=168&amp;i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789040"/>
            <a:ext cx="3857625" cy="2143125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</p:spPr>
      </p:pic>
      <p:sp>
        <p:nvSpPr>
          <p:cNvPr id="37892" name="TextBox 11"/>
          <p:cNvSpPr txBox="1">
            <a:spLocks noChangeArrowheads="1"/>
          </p:cNvSpPr>
          <p:nvPr/>
        </p:nvSpPr>
        <p:spPr bwMode="auto">
          <a:xfrm>
            <a:off x="4716016" y="836712"/>
            <a:ext cx="414508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Поместили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 гвозди на несколько часов в колу, а в чайнике вскипятили  лимонад.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788024" y="3501008"/>
            <a:ext cx="4071937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Ржавчина с гвоздей сошла легко, а налет после первого же кипячения остался лишь на нагревательном элементе чайника.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57166"/>
            <a:ext cx="8291264" cy="614366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b="1" dirty="0" smtClean="0">
                <a:solidFill>
                  <a:srgbClr val="006600"/>
                </a:solidFill>
              </a:rPr>
              <a:t>Задача ДОУ и родителей</a:t>
            </a:r>
            <a:r>
              <a:rPr lang="ru-RU" dirty="0" smtClean="0">
                <a:solidFill>
                  <a:srgbClr val="006600"/>
                </a:solidFill>
              </a:rPr>
              <a:t> – объяснить ребёнку, </a:t>
            </a:r>
            <a:r>
              <a:rPr lang="ru-RU" dirty="0">
                <a:solidFill>
                  <a:srgbClr val="006600"/>
                </a:solidFill>
              </a:rPr>
              <a:t>что красота (а ведь каждый из них хочет быть красивым и любимым) – это красота физическая, духовная, это здоровье. К нашему большому сожалению, медицинские обследования детей, ежегодно проводимые в школе, выявляют все больше и больше заболеваний у подростков. Наши дети, еще только начинающие жить, зачастую уже имеют целый “букет” достаточно серьезных хронических заболеваний. </a:t>
            </a:r>
          </a:p>
          <a:p>
            <a:pPr algn="just"/>
            <a:r>
              <a:rPr lang="ru-RU" dirty="0">
                <a:solidFill>
                  <a:srgbClr val="006600"/>
                </a:solidFill>
              </a:rPr>
              <a:t>По исследованиям ученых здоровье человека на </a:t>
            </a:r>
            <a:r>
              <a:rPr lang="ru-RU" b="1" dirty="0">
                <a:solidFill>
                  <a:srgbClr val="C00000"/>
                </a:solidFill>
              </a:rPr>
              <a:t>50%</a:t>
            </a:r>
            <a:r>
              <a:rPr lang="ru-RU" dirty="0">
                <a:solidFill>
                  <a:srgbClr val="006600"/>
                </a:solidFill>
              </a:rPr>
              <a:t> - его </a:t>
            </a:r>
            <a:r>
              <a:rPr lang="ru-RU" b="1" i="1" dirty="0">
                <a:solidFill>
                  <a:srgbClr val="C00000"/>
                </a:solidFill>
              </a:rPr>
              <a:t>образ жизни</a:t>
            </a:r>
            <a:r>
              <a:rPr lang="ru-RU" dirty="0">
                <a:solidFill>
                  <a:srgbClr val="006600"/>
                </a:solidFill>
              </a:rPr>
              <a:t>, на 20% - </a:t>
            </a:r>
            <a:r>
              <a:rPr lang="ru-RU" b="1" dirty="0">
                <a:solidFill>
                  <a:srgbClr val="006600"/>
                </a:solidFill>
              </a:rPr>
              <a:t>наследственность</a:t>
            </a:r>
            <a:r>
              <a:rPr lang="ru-RU" dirty="0">
                <a:solidFill>
                  <a:srgbClr val="006600"/>
                </a:solidFill>
              </a:rPr>
              <a:t>, еще 20 % - </a:t>
            </a:r>
            <a:r>
              <a:rPr lang="ru-RU" b="1" dirty="0">
                <a:solidFill>
                  <a:srgbClr val="006600"/>
                </a:solidFill>
              </a:rPr>
              <a:t>окружающая среда</a:t>
            </a:r>
            <a:r>
              <a:rPr lang="ru-RU" dirty="0">
                <a:solidFill>
                  <a:srgbClr val="006600"/>
                </a:solidFill>
              </a:rPr>
              <a:t> и только 10% - </a:t>
            </a:r>
            <a:r>
              <a:rPr lang="ru-RU" b="1" dirty="0">
                <a:solidFill>
                  <a:srgbClr val="006600"/>
                </a:solidFill>
              </a:rPr>
              <a:t>здравоохранение</a:t>
            </a:r>
            <a:r>
              <a:rPr lang="ru-RU" dirty="0" smtClean="0">
                <a:solidFill>
                  <a:srgbClr val="006600"/>
                </a:solidFill>
              </a:rPr>
              <a:t>.</a:t>
            </a:r>
            <a:endParaRPr lang="ru-RU" dirty="0">
              <a:solidFill>
                <a:srgbClr val="0066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ostya\Pictures\разное\24.03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2025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kadin.npi-tu.ru/upload/image/_2011/12/01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19"/>
            <a:ext cx="8712968" cy="4817267"/>
          </a:xfrm>
          <a:prstGeom prst="rect">
            <a:avLst/>
          </a:prstGeom>
          <a:noFill/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http://ddu511.minsk.edu.by/sm.aspx?uid=3387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428604"/>
            <a:ext cx="1390351" cy="1423989"/>
          </a:xfrm>
          <a:prstGeom prst="rect">
            <a:avLst/>
          </a:prstGeom>
          <a:noFill/>
        </p:spPr>
      </p:pic>
      <p:pic>
        <p:nvPicPr>
          <p:cNvPr id="7170" name="Picture 2" descr="http://ddu511.minsk.edu.by/sm.aspx?uid=3387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85728"/>
            <a:ext cx="1500198" cy="1965775"/>
          </a:xfrm>
          <a:prstGeom prst="rect">
            <a:avLst/>
          </a:prstGeom>
          <a:noFill/>
        </p:spPr>
      </p:pic>
      <p:pic>
        <p:nvPicPr>
          <p:cNvPr id="7173" name="Picture 5" descr="http://ddu511.minsk.edu.by/sm.aspx?uid=3387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4214818"/>
            <a:ext cx="828675" cy="2181226"/>
          </a:xfrm>
          <a:prstGeom prst="rect">
            <a:avLst/>
          </a:prstGeom>
          <a:noFill/>
        </p:spPr>
      </p:pic>
      <p:pic>
        <p:nvPicPr>
          <p:cNvPr id="7175" name="Picture 7" descr="http://ddu511.minsk.edu.by/sm.aspx?uid=33878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357166"/>
            <a:ext cx="1196586" cy="1714512"/>
          </a:xfrm>
          <a:prstGeom prst="rect">
            <a:avLst/>
          </a:prstGeom>
          <a:noFill/>
        </p:spPr>
      </p:pic>
      <p:pic>
        <p:nvPicPr>
          <p:cNvPr id="7177" name="Picture 9" descr="http://ddu511.minsk.edu.by/sm.aspx?uid=33880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3571876"/>
            <a:ext cx="1990725" cy="1924051"/>
          </a:xfrm>
          <a:prstGeom prst="rect">
            <a:avLst/>
          </a:prstGeom>
          <a:noFill/>
        </p:spPr>
      </p:pic>
      <p:pic>
        <p:nvPicPr>
          <p:cNvPr id="7179" name="Picture 11" descr="http://ddu511.minsk.edu.by/sm.aspx?uid=33882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58082" y="2214554"/>
            <a:ext cx="1309690" cy="1571629"/>
          </a:xfrm>
          <a:prstGeom prst="rect">
            <a:avLst/>
          </a:prstGeom>
          <a:noFill/>
        </p:spPr>
      </p:pic>
      <p:pic>
        <p:nvPicPr>
          <p:cNvPr id="7181" name="Picture 13" descr="http://ddu511.minsk.edu.by/sm.aspx?uid=33884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1538" y="4143380"/>
            <a:ext cx="1600200" cy="1819276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0" y="1857364"/>
            <a:ext cx="8429684" cy="1941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Растите удачника!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(маленькие хитрости)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428728" y="5643578"/>
            <a:ext cx="6400800" cy="7096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Советы психолога</a:t>
            </a:r>
            <a:endParaRPr kumimoji="0" lang="ru-RU" sz="3200" b="0" i="0" u="sng" strike="noStrike" kern="120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488" y="928670"/>
            <a:ext cx="5872146" cy="5286412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b="1" i="1" dirty="0" smtClean="0"/>
              <a:t>        "</a:t>
            </a:r>
            <a:r>
              <a:rPr lang="ru-RU" b="1" i="1" dirty="0"/>
              <a:t>Машина любит смазку, а человек – ласку". " Для того, чтобы просто существовать, ребёнку требуется 4 объятия в день, для нормального же развития - 12". </a:t>
            </a:r>
            <a:r>
              <a:rPr lang="ru-RU" b="1" i="1" dirty="0" smtClean="0"/>
              <a:t> Эту </a:t>
            </a:r>
            <a:r>
              <a:rPr lang="ru-RU" b="1" i="1" dirty="0"/>
              <a:t>хитрость обнаружил и подарил известный американский хирург Роберт Мак.</a:t>
            </a:r>
            <a:endParaRPr lang="ru-RU" dirty="0"/>
          </a:p>
        </p:txBody>
      </p:sp>
      <p:pic>
        <p:nvPicPr>
          <p:cNvPr id="4" name="Picture 2" descr="http://ddu511.minsk.edu.by/sm.aspx?uid=3387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000240"/>
            <a:ext cx="2017185" cy="2643206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1736" y="357166"/>
            <a:ext cx="6329378" cy="607223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b="1" i="1" dirty="0" smtClean="0"/>
              <a:t>           Одобрение </a:t>
            </a:r>
            <a:r>
              <a:rPr lang="ru-RU" b="1" i="1" dirty="0"/>
              <a:t>даст ребёнку ориентиры, как себя вести. При хорошей дозе одобрений можно обойтись минимумом запретов. Но при этом всё, что хорошо </a:t>
            </a:r>
            <a:r>
              <a:rPr lang="ru-RU" b="1" i="1" dirty="0" smtClean="0"/>
              <a:t>получается</a:t>
            </a:r>
            <a:r>
              <a:rPr lang="ru-RU" b="1" i="1" dirty="0"/>
              <a:t>, отмечать, а что пока не удаётся, не замечать. Пореже переводить в словесный план и делать "глобальные выводы": "Вечно ты..!", "Вечно у тебя..!", "Никогда не..!". Доказано: </a:t>
            </a:r>
            <a:r>
              <a:rPr lang="ru-RU" b="1" i="1" dirty="0" smtClean="0"/>
              <a:t>это оказывает </a:t>
            </a:r>
            <a:r>
              <a:rPr lang="ru-RU" b="1" i="1" dirty="0"/>
              <a:t>парализующее гипнотическое </a:t>
            </a:r>
            <a:r>
              <a:rPr lang="ru-RU" b="1" i="1" dirty="0" smtClean="0"/>
              <a:t>действие.</a:t>
            </a:r>
            <a:endParaRPr lang="ru-RU" dirty="0"/>
          </a:p>
        </p:txBody>
      </p:sp>
      <p:pic>
        <p:nvPicPr>
          <p:cNvPr id="4" name="Picture 7" descr="http://ddu511.minsk.edu.by/sm.aspx?uid=3387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204864"/>
            <a:ext cx="1643074" cy="2354258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620688"/>
            <a:ext cx="5400684" cy="564360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b="1" i="1" dirty="0"/>
              <a:t>Если не испытываете радости от общения с ребёнком, но при этом пытаетесь его чему-то научить, то знайте, что дело бесполезное: научите избегать ваших уроков (обучений).</a:t>
            </a:r>
          </a:p>
          <a:p>
            <a:pPr algn="just"/>
            <a:r>
              <a:rPr lang="ru-RU" b="1" i="1" dirty="0" smtClean="0"/>
              <a:t>Замечено</a:t>
            </a:r>
            <a:r>
              <a:rPr lang="ru-RU" b="1" i="1" dirty="0"/>
              <a:t>, что заурядный, но смелый, решительный человек может соперничать в удаче с любым талантом, если талант робок.</a:t>
            </a:r>
          </a:p>
          <a:p>
            <a:pPr algn="just"/>
            <a:r>
              <a:rPr lang="ru-RU" b="1" i="1" dirty="0" smtClean="0"/>
              <a:t>Обделённые </a:t>
            </a:r>
            <a:r>
              <a:rPr lang="ru-RU" b="1" i="1" dirty="0"/>
              <a:t>талантом побеждают чаще, потому что напористы и решительны. </a:t>
            </a:r>
            <a:r>
              <a:rPr lang="ru-RU" b="1" i="1" dirty="0" smtClean="0"/>
              <a:t>(Значит</a:t>
            </a:r>
            <a:r>
              <a:rPr lang="ru-RU" b="1" i="1" dirty="0"/>
              <a:t>, у них тоже талант, но другой</a:t>
            </a:r>
            <a:r>
              <a:rPr lang="ru-RU" b="1" i="1" dirty="0" smtClean="0"/>
              <a:t>).</a:t>
            </a:r>
            <a:endParaRPr lang="ru-RU" b="1" i="1" dirty="0"/>
          </a:p>
        </p:txBody>
      </p:sp>
      <p:pic>
        <p:nvPicPr>
          <p:cNvPr id="4" name="Picture 3" descr="http://ddu511.minsk.edu.by/sm.aspx?uid=3387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132856"/>
            <a:ext cx="2720269" cy="2786082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40" y="714356"/>
            <a:ext cx="5543560" cy="5411807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b="1" i="1" dirty="0" smtClean="0"/>
              <a:t>          Пик </a:t>
            </a:r>
            <a:r>
              <a:rPr lang="ru-RU" b="1" i="1" dirty="0"/>
              <a:t>раскрытия способностей очень индивидуален. Он может быть и в 5, и в 15, и в 20, и в 40, и даже в 60 лет. В чём и когда проявятся эти способности и проявятся ли? Жизнь, т.е. среда, условия, может способствовать их появлению и проявлению.</a:t>
            </a:r>
            <a:endParaRPr lang="ru-RU" dirty="0"/>
          </a:p>
        </p:txBody>
      </p:sp>
      <p:pic>
        <p:nvPicPr>
          <p:cNvPr id="4" name="Picture 11" descr="http://ddu511.minsk.edu.by/sm.aspx?uid=3388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785926"/>
            <a:ext cx="2262201" cy="2714644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678" y="785794"/>
            <a:ext cx="5472122" cy="564360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1" i="1" dirty="0"/>
              <a:t>Эволюция заложила в наш мозг стремление к преодолению трудностей. Видимо, поэтому хитрые японцы воспитывают, памятуя свою поговорку: "Если на пути к твоему счастью нет никаких препятствий, создай их сам".</a:t>
            </a:r>
          </a:p>
          <a:p>
            <a:pPr algn="just"/>
            <a:r>
              <a:rPr lang="ru-RU" b="1" i="1" dirty="0" smtClean="0"/>
              <a:t>А </a:t>
            </a:r>
            <a:r>
              <a:rPr lang="ru-RU" b="1" i="1" dirty="0"/>
              <a:t>древние китайцы знали такую хитрость: "Если ты недоволен собой – совершенствуй себя, а если ты недоволен другими – совершенствуй себя, а не других</a:t>
            </a:r>
            <a:r>
              <a:rPr lang="ru-RU" b="1" i="1" dirty="0" smtClean="0"/>
              <a:t>".</a:t>
            </a:r>
            <a:endParaRPr lang="ru-RU" b="1" i="1" dirty="0"/>
          </a:p>
        </p:txBody>
      </p:sp>
      <p:pic>
        <p:nvPicPr>
          <p:cNvPr id="4" name="Picture 13" descr="http://ddu511.minsk.edu.by/sm.aspx?uid=3388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071678"/>
            <a:ext cx="2387748" cy="2714644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48680"/>
            <a:ext cx="8610160" cy="5951584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</a:rPr>
              <a:t>Здоровые дети - это великое счастье.</a:t>
            </a:r>
            <a:r>
              <a:rPr lang="ru-RU" dirty="0">
                <a:solidFill>
                  <a:srgbClr val="002060"/>
                </a:solidFill>
              </a:rPr>
              <a:t> На протяжении веков люди искали панацею от болезней и видели ее секреты то в специфике питания, то в закаливании, то в отдельных видах физических упражнений. А панацея эта, оказывается, рядом. Она кроется в здоровом образе жизни. С первой минуты рождения ребенка эта истина должна находиться в основе его воспитания - именно </a:t>
            </a:r>
            <a:r>
              <a:rPr lang="ru-RU" dirty="0" smtClean="0">
                <a:solidFill>
                  <a:srgbClr val="002060"/>
                </a:solidFill>
              </a:rPr>
              <a:t>в семье </a:t>
            </a:r>
            <a:r>
              <a:rPr lang="ru-RU" dirty="0">
                <a:solidFill>
                  <a:srgbClr val="002060"/>
                </a:solidFill>
              </a:rPr>
              <a:t>закладывается фундамент пирамиды здоровья, к вершине которой человек поднимается всю жизнь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20688"/>
            <a:ext cx="8682168" cy="573670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          </a:t>
            </a:r>
            <a:r>
              <a:rPr lang="ru-RU" dirty="0" smtClean="0">
                <a:solidFill>
                  <a:srgbClr val="0070C0"/>
                </a:solidFill>
              </a:rPr>
              <a:t>В </a:t>
            </a:r>
            <a:r>
              <a:rPr lang="ru-RU" dirty="0">
                <a:solidFill>
                  <a:srgbClr val="0070C0"/>
                </a:solidFill>
              </a:rPr>
              <a:t>то же время многие специалисты считают, что здоровье человека определяется в значительной мере «доминантой» здоровья, закладываемой с детства. Сначала в результате механического повторения правильно организованных гигиенических процедур вырабатывается динамический стереотип «здорового» поведения. Постепенно </a:t>
            </a:r>
            <a:r>
              <a:rPr lang="ru-RU" dirty="0" smtClean="0">
                <a:solidFill>
                  <a:srgbClr val="0070C0"/>
                </a:solidFill>
              </a:rPr>
              <a:t>на его </a:t>
            </a:r>
            <a:r>
              <a:rPr lang="ru-RU" dirty="0">
                <a:solidFill>
                  <a:srgbClr val="0070C0"/>
                </a:solidFill>
              </a:rPr>
              <a:t>основе </a:t>
            </a:r>
            <a:r>
              <a:rPr lang="ru-RU" dirty="0" smtClean="0">
                <a:solidFill>
                  <a:srgbClr val="0070C0"/>
                </a:solidFill>
              </a:rPr>
              <a:t>приобретаются соответствующие </a:t>
            </a:r>
            <a:r>
              <a:rPr lang="ru-RU" dirty="0">
                <a:solidFill>
                  <a:srgbClr val="0070C0"/>
                </a:solidFill>
              </a:rPr>
              <a:t>знания, и формируется осознанное отношение к собственному здоровью, «настрой» на здоровье. В этом и заключается специфическая «работа» мозга в управлении здоровьем.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642918"/>
            <a:ext cx="8046636" cy="542928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</a:rPr>
              <a:t>Быть здоровым - естественное стремление человека. Здоровье означает не просто отсутствие болезней, но и физическое, психическое и социальное благополучие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 algn="ctr">
              <a:buNone/>
            </a:pPr>
            <a:endParaRPr lang="ru-RU" b="1" u="sng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b="1" u="sng" dirty="0" smtClean="0">
                <a:solidFill>
                  <a:srgbClr val="C00000"/>
                </a:solidFill>
              </a:rPr>
              <a:t>ВИДЫ ЗДОРОВЬЯ</a:t>
            </a:r>
          </a:p>
          <a:p>
            <a:pPr marL="514350" indent="-514350" algn="ctr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B050"/>
                </a:solidFill>
              </a:rPr>
              <a:t>Физическое здоровье</a:t>
            </a:r>
          </a:p>
          <a:p>
            <a:pPr marL="514350" indent="-514350" algn="ctr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B050"/>
                </a:solidFill>
              </a:rPr>
              <a:t>Психическое здоровье</a:t>
            </a:r>
          </a:p>
          <a:p>
            <a:pPr marL="514350" indent="-514350" algn="ctr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B050"/>
                </a:solidFill>
              </a:rPr>
              <a:t>Нравственное здоровье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268760"/>
            <a:ext cx="7572428" cy="3792484"/>
          </a:xfrm>
        </p:spPr>
        <p:txBody>
          <a:bodyPr>
            <a:noAutofit/>
          </a:bodyPr>
          <a:lstStyle/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rgbClr val="006600"/>
                </a:solidFill>
              </a:rPr>
              <a:t>Физическое </a:t>
            </a:r>
            <a:r>
              <a:rPr lang="ru-RU" sz="2800" b="1" dirty="0">
                <a:solidFill>
                  <a:srgbClr val="006600"/>
                </a:solidFill>
              </a:rPr>
              <a:t>здоровье</a:t>
            </a:r>
            <a:r>
              <a:rPr lang="ru-RU" sz="2800" dirty="0">
                <a:solidFill>
                  <a:srgbClr val="006600"/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- это естественное состояние организма, обусловленное нормальным функционированием всех его органов и систем. Если хорошо работают все органы и системы, то и весь организм человека (система саморегулирующаяся) правильно функционирует и развивается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76672"/>
            <a:ext cx="8362176" cy="3600400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rgbClr val="006600"/>
                </a:solidFill>
              </a:rPr>
              <a:t>Психическое здоровье </a:t>
            </a:r>
            <a:r>
              <a:rPr lang="ru-RU" dirty="0" smtClean="0">
                <a:solidFill>
                  <a:srgbClr val="002060"/>
                </a:solidFill>
              </a:rPr>
              <a:t>зависит от состояния головного мозга, оно характеризуется уровнем и качеством мышления, развитием внимания и памяти, степенью эмоциональной устойчивости, развитием волевых качеств.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Kostya\Pictures\разное\child-comp-2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573016"/>
            <a:ext cx="4032273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716016" y="458112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20688"/>
            <a:ext cx="8496944" cy="5688632"/>
          </a:xfrm>
        </p:spPr>
        <p:txBody>
          <a:bodyPr>
            <a:normAutofit fontScale="92500"/>
          </a:bodyPr>
          <a:lstStyle/>
          <a:p>
            <a:pPr algn="just"/>
            <a:r>
              <a:rPr lang="ru-RU" b="1" dirty="0" smtClean="0">
                <a:solidFill>
                  <a:srgbClr val="00B050"/>
                </a:solidFill>
              </a:rPr>
              <a:t>Нравственное здоровье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определяется теми моральными принципами, которые являются основой социальной жизни человека, т.е. жизни в определенном человеческом обществе. Отличительными признаками нравственного здоровья человека являются, прежде всего, сознательное отношение к труду, овладение сокровищами культуры, активное неприятие нравов и привычек, противоречащих нормальному образу жизни. Поэтому социальное здоровье считается высшей мерой человеческого здоровья.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500042"/>
            <a:ext cx="7543824" cy="600079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Каждый родитель хочет видеть своих детей здоровыми и счастливыми, но не задумывается о том, как сделать, чтобы их дети жили в ладу с собой, с окружающим их миром, с людьми. 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        Секрет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этой гармонии прост — здоровый образ жизни: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pPr lvl="0" algn="just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поддержание физического здоровья, </a:t>
            </a:r>
          </a:p>
          <a:p>
            <a:pPr lvl="0" algn="just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отсутствие вредных привычек, </a:t>
            </a:r>
          </a:p>
          <a:p>
            <a:pPr lvl="0" algn="just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правильное питание, </a:t>
            </a:r>
          </a:p>
          <a:p>
            <a:pPr lvl="0" algn="just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радостное ощущение своего существования в этом мире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ЗДОРОВЫЙ ОБРАЗ ЖИЗНИ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244</TotalTime>
  <Words>1492</Words>
  <Application>Microsoft Office PowerPoint</Application>
  <PresentationFormat>Экран (4:3)</PresentationFormat>
  <Paragraphs>96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Трек</vt:lpstr>
      <vt:lpstr>ЗДОРОВАЯ СЕМЬЯ  – ЗДОРОВЫЙ РЕБЕНОК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Полноценное питание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Растите удачника! (маленькие хитрости) Советы психолога</dc:title>
  <dc:creator>Ольга Владимировна</dc:creator>
  <cp:lastModifiedBy>Admin</cp:lastModifiedBy>
  <cp:revision>65</cp:revision>
  <dcterms:created xsi:type="dcterms:W3CDTF">2010-11-26T08:21:12Z</dcterms:created>
  <dcterms:modified xsi:type="dcterms:W3CDTF">2016-05-08T18:31:37Z</dcterms:modified>
</cp:coreProperties>
</file>