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CD517B3-877B-4E9A-9A68-02B8BC84A6AC}"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D517B3-877B-4E9A-9A68-02B8BC84A6A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CD517B3-877B-4E9A-9A68-02B8BC84A6AC}"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CD517B3-877B-4E9A-9A68-02B8BC84A6AC}"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CD517B3-877B-4E9A-9A68-02B8BC84A6AC}"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4E643DD1-5D84-49EA-BAB2-F045FF4065E7}" type="datetimeFigureOut">
              <a:rPr lang="ru-RU" smtClean="0"/>
              <a:pPr/>
              <a:t>12.04.2018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D517B3-877B-4E9A-9A68-02B8BC84A6AC}"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CD517B3-877B-4E9A-9A68-02B8BC84A6AC}"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CD517B3-877B-4E9A-9A68-02B8BC84A6A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CD517B3-877B-4E9A-9A68-02B8BC84A6A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CD517B3-877B-4E9A-9A68-02B8BC84A6AC}"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4E643DD1-5D84-49EA-BAB2-F045FF4065E7}" type="datetimeFigureOut">
              <a:rPr lang="ru-RU" smtClean="0"/>
              <a:pPr/>
              <a:t>12.04.2018</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CD517B3-877B-4E9A-9A68-02B8BC84A6AC}"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4E643DD1-5D84-49EA-BAB2-F045FF4065E7}" type="datetimeFigureOut">
              <a:rPr lang="ru-RU" smtClean="0"/>
              <a:pPr/>
              <a:t>12.04.2018</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E643DD1-5D84-49EA-BAB2-F045FF4065E7}" type="datetimeFigureOut">
              <a:rPr lang="ru-RU" smtClean="0"/>
              <a:pPr/>
              <a:t>12.04.2018</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CD517B3-877B-4E9A-9A68-02B8BC84A6AC}"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3714752"/>
            <a:ext cx="6400800" cy="2214578"/>
          </a:xfrm>
        </p:spPr>
        <p:txBody>
          <a:bodyPr/>
          <a:lstStyle/>
          <a:p>
            <a:r>
              <a:rPr lang="ru-RU" sz="1800" dirty="0" smtClean="0">
                <a:solidFill>
                  <a:schemeClr val="tx1"/>
                </a:solidFill>
                <a:latin typeface="Calibri" pitchFamily="34" charset="0"/>
              </a:rPr>
              <a:t>Подготовила:</a:t>
            </a:r>
          </a:p>
          <a:p>
            <a:r>
              <a:rPr lang="ru-RU" sz="1800" dirty="0" smtClean="0">
                <a:solidFill>
                  <a:schemeClr val="tx1"/>
                </a:solidFill>
                <a:latin typeface="Calibri" pitchFamily="34" charset="0"/>
              </a:rPr>
              <a:t>Давыдова Светлана Владимировна</a:t>
            </a:r>
          </a:p>
          <a:p>
            <a:r>
              <a:rPr lang="ru-RU" sz="1800" dirty="0" smtClean="0">
                <a:solidFill>
                  <a:schemeClr val="tx1"/>
                </a:solidFill>
                <a:latin typeface="Calibri" pitchFamily="34" charset="0"/>
              </a:rPr>
              <a:t>                                 </a:t>
            </a:r>
          </a:p>
          <a:p>
            <a:r>
              <a:rPr lang="ru-RU" sz="1800" dirty="0" smtClean="0">
                <a:solidFill>
                  <a:schemeClr val="tx1"/>
                </a:solidFill>
                <a:latin typeface="Calibri" pitchFamily="34" charset="0"/>
              </a:rPr>
              <a:t>апрель 2018 г.</a:t>
            </a:r>
          </a:p>
          <a:p>
            <a:endParaRPr lang="ru-RU" dirty="0"/>
          </a:p>
        </p:txBody>
      </p:sp>
      <p:sp>
        <p:nvSpPr>
          <p:cNvPr id="2" name="Заголовок 1"/>
          <p:cNvSpPr>
            <a:spLocks noGrp="1"/>
          </p:cNvSpPr>
          <p:nvPr>
            <p:ph type="ctrTitle"/>
          </p:nvPr>
        </p:nvSpPr>
        <p:spPr>
          <a:xfrm>
            <a:off x="685800" y="381000"/>
            <a:ext cx="7772400" cy="2833686"/>
          </a:xfrm>
        </p:spPr>
        <p:txBody>
          <a:bodyPr>
            <a:noAutofit/>
          </a:bodyPr>
          <a:lstStyle/>
          <a:p>
            <a:r>
              <a:rPr lang="ru-RU" sz="3600" b="1" dirty="0" smtClean="0">
                <a:solidFill>
                  <a:schemeClr val="tx1"/>
                </a:solidFill>
                <a:latin typeface="Calibri" pitchFamily="34" charset="0"/>
              </a:rPr>
              <a:t>Роль семьи и родительского сообщества в формировании системы общественной экспертизы качества дошкольного образования</a:t>
            </a:r>
            <a:r>
              <a:rPr lang="ru-RU" sz="3600" dirty="0" smtClean="0">
                <a:solidFill>
                  <a:schemeClr val="tx1"/>
                </a:solidFill>
                <a:latin typeface="Calibri" pitchFamily="34" charset="0"/>
              </a:rPr>
              <a:t/>
            </a:r>
            <a:br>
              <a:rPr lang="ru-RU" sz="3600" dirty="0" smtClean="0">
                <a:solidFill>
                  <a:schemeClr val="tx1"/>
                </a:solidFill>
                <a:latin typeface="Calibri" pitchFamily="34" charset="0"/>
              </a:rPr>
            </a:br>
            <a:endParaRPr lang="ru-RU" sz="3600" dirty="0">
              <a:solidFill>
                <a:schemeClr val="tx1"/>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tx1"/>
                </a:solidFill>
                <a:latin typeface="Calibri" pitchFamily="34" charset="0"/>
              </a:rPr>
              <a:t>Система  дополнительного образования</a:t>
            </a:r>
            <a:endParaRPr lang="ru-RU" sz="3600" dirty="0">
              <a:solidFill>
                <a:schemeClr val="tx1"/>
              </a:solidFill>
              <a:latin typeface="Calibri" pitchFamily="34" charset="0"/>
            </a:endParaRPr>
          </a:p>
        </p:txBody>
      </p:sp>
      <p:sp>
        <p:nvSpPr>
          <p:cNvPr id="3" name="Прямоугольник 2"/>
          <p:cNvSpPr/>
          <p:nvPr/>
        </p:nvSpPr>
        <p:spPr>
          <a:xfrm>
            <a:off x="357158" y="1643050"/>
            <a:ext cx="8429684" cy="4524315"/>
          </a:xfrm>
          <a:prstGeom prst="rect">
            <a:avLst/>
          </a:prstGeom>
        </p:spPr>
        <p:txBody>
          <a:bodyPr wrap="square">
            <a:spAutoFit/>
          </a:bodyPr>
          <a:lstStyle/>
          <a:p>
            <a:pPr algn="ctr"/>
            <a:r>
              <a:rPr lang="ru-RU" sz="3600" dirty="0">
                <a:latin typeface="Calibri" pitchFamily="34" charset="0"/>
              </a:rPr>
              <a:t>заинтересована в том, чтобы в процессе получения детьми дошкольного образования у них были сформированы основные качества и представления, которые позволяют им осваивать дополнительные программы познавательной, творческой или спортивной направленности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tx1"/>
                </a:solidFill>
                <a:latin typeface="Calibri" pitchFamily="34" charset="0"/>
              </a:rPr>
              <a:t>Система здравоохранения</a:t>
            </a:r>
            <a:endParaRPr lang="ru-RU" sz="3600" dirty="0">
              <a:solidFill>
                <a:schemeClr val="tx1"/>
              </a:solidFill>
              <a:latin typeface="Calibri" pitchFamily="34" charset="0"/>
            </a:endParaRPr>
          </a:p>
        </p:txBody>
      </p:sp>
      <p:sp>
        <p:nvSpPr>
          <p:cNvPr id="3" name="Прямоугольник 2"/>
          <p:cNvSpPr/>
          <p:nvPr/>
        </p:nvSpPr>
        <p:spPr>
          <a:xfrm>
            <a:off x="571472" y="1643051"/>
            <a:ext cx="8286808" cy="4031873"/>
          </a:xfrm>
          <a:prstGeom prst="rect">
            <a:avLst/>
          </a:prstGeom>
        </p:spPr>
        <p:txBody>
          <a:bodyPr wrap="square">
            <a:spAutoFit/>
          </a:bodyPr>
          <a:lstStyle/>
          <a:p>
            <a:pPr algn="ctr"/>
            <a:r>
              <a:rPr lang="ru-RU" sz="3200" b="1" dirty="0">
                <a:latin typeface="Calibri" pitchFamily="34" charset="0"/>
              </a:rPr>
              <a:t>з</a:t>
            </a:r>
            <a:r>
              <a:rPr lang="ru-RU" sz="3200" dirty="0">
                <a:latin typeface="Calibri" pitchFamily="34" charset="0"/>
              </a:rPr>
              <a:t>аинтересована в том, чтобы дошкольное образование способствовало сохранению и поддержанию среди детей – дошкольников определенного уровня здоровья, обеспечивало профилактику заболеваемости, гармоничное физическое развитие детей и формирование у них ценностей здорового образа жизни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r>
              <a:rPr lang="ru-RU" sz="3200" b="1" dirty="0" smtClean="0">
                <a:solidFill>
                  <a:schemeClr val="tx1"/>
                </a:solidFill>
                <a:latin typeface="Calibri" pitchFamily="34" charset="0"/>
              </a:rPr>
              <a:t>Организации сферы культуры </a:t>
            </a:r>
            <a:endParaRPr lang="ru-RU" sz="3200" dirty="0">
              <a:solidFill>
                <a:schemeClr val="tx1"/>
              </a:solidFill>
              <a:latin typeface="Calibri" pitchFamily="34" charset="0"/>
            </a:endParaRPr>
          </a:p>
        </p:txBody>
      </p:sp>
      <p:sp>
        <p:nvSpPr>
          <p:cNvPr id="19457" name="Rectangle 1"/>
          <p:cNvSpPr>
            <a:spLocks noChangeArrowheads="1"/>
          </p:cNvSpPr>
          <p:nvPr/>
        </p:nvSpPr>
        <p:spPr bwMode="auto">
          <a:xfrm>
            <a:off x="428596" y="1846658"/>
            <a:ext cx="835824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заинтересованы в формировании у детей мотивации и интереса к культурной жизни общества, в развитии у них первичных представлений о явлениях культуры и искусства.</a:t>
            </a:r>
            <a:endParaRPr kumimoji="0" lang="ru-RU" sz="36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1057260"/>
          </a:xfrm>
        </p:spPr>
        <p:txBody>
          <a:bodyPr>
            <a:noAutofit/>
          </a:bodyPr>
          <a:lstStyle/>
          <a:p>
            <a:r>
              <a:rPr lang="ru-RU" sz="3600" b="1" dirty="0" smtClean="0">
                <a:solidFill>
                  <a:schemeClr val="tx1"/>
                </a:solidFill>
                <a:latin typeface="Calibri" pitchFamily="34" charset="0"/>
              </a:rPr>
              <a:t>Специфика построения моделей общественной экспертизы</a:t>
            </a:r>
            <a:endParaRPr lang="ru-RU" sz="3600" dirty="0"/>
          </a:p>
        </p:txBody>
      </p:sp>
      <p:sp>
        <p:nvSpPr>
          <p:cNvPr id="20481" name="Rectangle 1"/>
          <p:cNvSpPr>
            <a:spLocks noChangeArrowheads="1"/>
          </p:cNvSpPr>
          <p:nvPr/>
        </p:nvSpPr>
        <p:spPr bwMode="auto">
          <a:xfrm>
            <a:off x="214282" y="1285860"/>
            <a:ext cx="87154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Первая особенность</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это необязательность дошкольного образования и многообразие форм получения образовательных услуг, что отличает данную ступень образования от всех последующих. Этот фактор оказывает значительное влияние на разработку механизмов общественной оценки, которые могли бы одинаково действовать применительно ко всем компонентам системы дошкольного образования.</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Вторая особенность</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это возраст непосредственных потребителей и, как следствие, полное делегирование прав выбора образовательных стратегий и оценочных моделей от потребителей родителям (семье) и иным представителям общественности. Иными словами, ребенок – дошкольник в силу своих возрастных особенностей не может являться участником общественной экспертизы (в отличие от последующих уровней образования, где возникают детские и молодежные объединения, способные оказывать некоторое влияние на процессы и результаты оценки качества образования).</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Третья особенность</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это приоритет образовательных процессов и условий над конечными результатами образования.</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Четвертая особенность</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это разведение на дошкольной ступени образования деятельности по присмотру и уходу и образовательной деятельности.</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500042"/>
            <a:ext cx="8534400" cy="857256"/>
          </a:xfrm>
        </p:spPr>
        <p:txBody>
          <a:bodyPr>
            <a:noAutofit/>
          </a:bodyPr>
          <a:lstStyle/>
          <a:p>
            <a:r>
              <a:rPr lang="ru-RU" sz="3600" b="1" dirty="0" smtClean="0">
                <a:solidFill>
                  <a:schemeClr val="tx1"/>
                </a:solidFill>
                <a:latin typeface="Calibri" pitchFamily="34" charset="0"/>
              </a:rPr>
              <a:t>Задачи общественной экспертизы</a:t>
            </a:r>
            <a:r>
              <a:rPr lang="ru-RU" sz="3600" dirty="0" smtClean="0">
                <a:latin typeface="Calibri" pitchFamily="34" charset="0"/>
              </a:rPr>
              <a:t/>
            </a:r>
            <a:br>
              <a:rPr lang="ru-RU" sz="3600" dirty="0" smtClean="0">
                <a:latin typeface="Calibri" pitchFamily="34" charset="0"/>
              </a:rPr>
            </a:br>
            <a:endParaRPr lang="ru-RU" sz="3600" dirty="0">
              <a:latin typeface="Calibri" pitchFamily="34" charset="0"/>
            </a:endParaRPr>
          </a:p>
        </p:txBody>
      </p:sp>
      <p:sp>
        <p:nvSpPr>
          <p:cNvPr id="21505" name="Rectangle 1"/>
          <p:cNvSpPr>
            <a:spLocks noChangeArrowheads="1"/>
          </p:cNvSpPr>
          <p:nvPr/>
        </p:nvSpPr>
        <p:spPr bwMode="auto">
          <a:xfrm>
            <a:off x="142844" y="1571612"/>
            <a:ext cx="878687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оценка качества деятельности дошкольных образовательных организаций, уровня </a:t>
            </a:r>
            <a:r>
              <a:rPr kumimoji="0" lang="ru-RU"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реализованности</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прав и законных интересов участников образовательного процесса в результате реализации образовательной программы;</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оценка изменений в сфере дошкольного образования, построение прогнозов таких изменений;</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повышение эффективности взаимодействия и расширение взаимосвязей дошкольного образования с другими уровнями образования, социальными и культурными сферами;</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участие в подготовке квалифицированных экспертов в области оценки качества;</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эмпирическая наработка и апробация различных моделей общественной экспертизы;</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a:p>
            <a:pPr lvl="0"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развитие партнерских отношений между государственной власти и общественных объединений в </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интересах </a:t>
            </a:r>
            <a:r>
              <a:rPr lang="ru-RU" dirty="0" smtClean="0"/>
              <a:t>повышения </a:t>
            </a:r>
            <a:r>
              <a:rPr lang="ru-RU" dirty="0" smtClean="0"/>
              <a:t>качества </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дошкольного образования. ?</a:t>
            </a:r>
            <a:endParaRPr kumimoji="0" lang="ru-RU"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tx1"/>
                </a:solidFill>
                <a:latin typeface="Calibri" pitchFamily="34" charset="0"/>
              </a:rPr>
              <a:t>Основные принципы Конвенции</a:t>
            </a:r>
            <a:endParaRPr lang="ru-RU" sz="3600" b="1" dirty="0">
              <a:solidFill>
                <a:schemeClr val="tx1"/>
              </a:solidFill>
              <a:latin typeface="Calibri" pitchFamily="34" charset="0"/>
            </a:endParaRPr>
          </a:p>
        </p:txBody>
      </p:sp>
      <p:sp>
        <p:nvSpPr>
          <p:cNvPr id="1025" name="Rectangle 1"/>
          <p:cNvSpPr>
            <a:spLocks noChangeArrowheads="1"/>
          </p:cNvSpPr>
          <p:nvPr/>
        </p:nvSpPr>
        <p:spPr bwMode="auto">
          <a:xfrm>
            <a:off x="214282" y="1357299"/>
            <a:ext cx="871543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поддержка разнообразия детства;</a:t>
            </a:r>
            <a:endParaRPr kumimoji="0" lang="ru-RU" sz="28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сохранение уникальности и </a:t>
            </a:r>
            <a:r>
              <a:rPr kumimoji="0" lang="ru-RU"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самоценности</a:t>
            </a: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детства как важного этапа в общем развитии человека, </a:t>
            </a:r>
            <a:r>
              <a:rPr kumimoji="0" lang="ru-RU"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самоценность</a:t>
            </a: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детства – понимание (рассмотрение) детства как периода жизни значимого самого по себе, без всяких условий; значимого тем, что происходит с ребенком сейчас; </a:t>
            </a:r>
            <a:endParaRPr kumimoji="0" lang="ru-RU" sz="28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личностно – развивающий и гуманистический характер взаимодействия взрослых, педагогических и иных работников дошкольной образовательной организации и детей;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уважение личности ребенка.</a:t>
            </a:r>
            <a:r>
              <a:rPr kumimoji="0" lang="ru-RU" sz="2800" b="0" i="0" u="none" strike="noStrike" cap="none" normalizeH="0" baseline="0" dirty="0" smtClean="0">
                <a:ln>
                  <a:noFill/>
                </a:ln>
                <a:solidFill>
                  <a:schemeClr val="tx1"/>
                </a:solidFill>
                <a:effectLst/>
                <a:latin typeface="Calibri"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42844" y="214290"/>
            <a:ext cx="885831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Непосредственными объектами оценивания со стороны семьи и родительской общественности могут стать следующие требования и условия, изложенные в стандарте.</a:t>
            </a:r>
            <a:endParaRPr kumimoji="0" lang="ru-RU"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 Процессы и результаты организации сотрудничества дошкольной образовательной организации с семьей. Обеспечение психолого-педагогической поддержки семьи и повышение компетентности родителей (законных представителей) в вопросах развития и образования, охраны и укрепления здоровья детей.</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Приобщение детей к </a:t>
            </a:r>
            <a:r>
              <a:rPr kumimoji="0" lang="ru-RU" sz="16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социокультурным</a:t>
            </a: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нормам, традициям семьи, общества и государства.</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 Построение образовательной деятельности  на основе взаимодействия взрослых с детьми, ориентированного на интересы и возможности каждого ребенка и учитывающего социальную ситуацию его развития.</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 Обеспечения уважения взрослых к человеческому достоинству детей, формирование и поддержка их положительной самооценки, уверенности в собственных возможностях и способностях.</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Поддержка взрослыми положительного, доброжелательного отношения детей друг к другу и взаимодействия детей друг с другом в разных видах деятельности.</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Поддержка родителей (законных представителей) в воспитании детей, охране и укреплении здоровья, вовлечение семей в образовательную деятельность.</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Создание необходимых условий для диагностики и коррекции нарушений развития и социальной адаптации детей с ограниченными возможностями здоровья, оказание ранней коррекционной помощи, в том числе посредством организации инклюзивного образования детей с ограниченными возможностями здоровья.</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8. Наличие вариативных форм дошкольного образования (группа кратковременного пребывания, центр игровой поддержки ребенка, консультативный пункт, служба ранней помощи, </a:t>
            </a:r>
            <a:r>
              <a:rPr kumimoji="0" lang="ru-RU" sz="16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лекотека</a:t>
            </a:r>
            <a:r>
              <a:rPr kumimoji="0" lang="ru-RU"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(это структурно-функциональная единица, которая может осуществлять свою деятельность как автономно, так и в составе образовательных учреждений), семейный детский сад).</a:t>
            </a:r>
            <a:endParaRPr kumimoji="0" lang="ru-RU" sz="16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TotalTime>
  <Words>694</Words>
  <Application>Microsoft Office PowerPoint</Application>
  <PresentationFormat>Экран (4:3)</PresentationFormat>
  <Paragraphs>37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Официальная</vt:lpstr>
      <vt:lpstr>Роль семьи и родительского сообщества в формировании системы общественной экспертизы качества дошкольного образования </vt:lpstr>
      <vt:lpstr>Система  дополнительного образования</vt:lpstr>
      <vt:lpstr>Система здравоохранения</vt:lpstr>
      <vt:lpstr>Организации сферы культуры </vt:lpstr>
      <vt:lpstr>Специфика построения моделей общественной экспертизы</vt:lpstr>
      <vt:lpstr>Задачи общественной экспертизы </vt:lpstr>
      <vt:lpstr>Основные принципы Конвенции</vt:lpstr>
      <vt:lpstr>Слайд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Роль семьи и родительского сообщества в формировании системы общественной экспертизы качества дошкольного образования</dc:title>
  <dc:creator>Admin</dc:creator>
  <cp:lastModifiedBy>Admin</cp:lastModifiedBy>
  <cp:revision>5</cp:revision>
  <dcterms:created xsi:type="dcterms:W3CDTF">2018-04-09T08:39:12Z</dcterms:created>
  <dcterms:modified xsi:type="dcterms:W3CDTF">2018-04-12T14:31:09Z</dcterms:modified>
</cp:coreProperties>
</file>