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84" r:id="rId8"/>
    <p:sldId id="289" r:id="rId9"/>
    <p:sldId id="264" r:id="rId10"/>
    <p:sldId id="265" r:id="rId11"/>
    <p:sldId id="266" r:id="rId12"/>
    <p:sldId id="279" r:id="rId13"/>
    <p:sldId id="275" r:id="rId14"/>
    <p:sldId id="267" r:id="rId15"/>
    <p:sldId id="269" r:id="rId16"/>
    <p:sldId id="270" r:id="rId17"/>
    <p:sldId id="274" r:id="rId18"/>
    <p:sldId id="271" r:id="rId19"/>
    <p:sldId id="287" r:id="rId20"/>
    <p:sldId id="276" r:id="rId21"/>
    <p:sldId id="273" r:id="rId22"/>
    <p:sldId id="281" r:id="rId23"/>
    <p:sldId id="285" r:id="rId24"/>
    <p:sldId id="286" r:id="rId25"/>
    <p:sldId id="282" r:id="rId26"/>
    <p:sldId id="283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D652-8750-48FD-8CDF-72E8EF6F7B8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2BB5-1619-47D4-85D8-4B786658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2/slide/a/A32vRyXYUBNCfiFZrdTLMwPak7go1KjtlpGz5Dn6qJ/slide-0.jpg"/>
          <p:cNvPicPr/>
          <p:nvPr/>
        </p:nvPicPr>
        <p:blipFill>
          <a:blip r:embed="rId2">
            <a:lum bright="2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«Детский сад № 4 КВ»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«В царстве гласных звуков»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</a:t>
            </a:r>
            <a:r>
              <a:rPr lang="ru-RU" b="1" i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Корякина О.Н.,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ук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ов</a:t>
            </a:r>
            <a:r>
              <a:rPr lang="ru-RU" dirty="0" smtClean="0">
                <a:solidFill>
                  <a:srgbClr val="00B050"/>
                </a:solidFill>
              </a:rPr>
              <a:t>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до</a:t>
            </a:r>
            <a:r>
              <a:rPr lang="ru-RU" dirty="0" smtClean="0">
                <a:solidFill>
                  <a:srgbClr val="FFC000"/>
                </a:solidFill>
              </a:rPr>
              <a:t>ро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Users\Admin\Pictures\2019-03-24 документы\документы 37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17808"/>
          <a:stretch>
            <a:fillRect/>
          </a:stretch>
        </p:blipFill>
        <p:spPr bwMode="auto">
          <a:xfrm>
            <a:off x="500034" y="1571612"/>
            <a:ext cx="3829048" cy="420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ownloads\IMG_808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6806" y="1779682"/>
            <a:ext cx="4060242" cy="36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786478" cy="10001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Дидактические игры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«Живые звуки»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Admin\Pictures\2019-03-24 документы\документы 41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13139" r="2676"/>
          <a:stretch>
            <a:fillRect/>
          </a:stretch>
        </p:blipFill>
        <p:spPr bwMode="auto">
          <a:xfrm>
            <a:off x="6572264" y="3214686"/>
            <a:ext cx="21397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Pictures\2019-03-24 документы\документы 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3116"/>
            <a:ext cx="2521744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мне\IMG_86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3562350" cy="26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215106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«Звуковые часы»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подбери картинку, название которой начинается с заданного звука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AppData\Local\Temp\Rar$DI05.948\IMG_857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3852" y="2607083"/>
            <a:ext cx="3214711" cy="285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3" y="5085628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найди похожие названия картинок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Downloads\IMG_8688.JPG"/>
          <p:cNvPicPr/>
          <p:nvPr/>
        </p:nvPicPr>
        <p:blipFill>
          <a:blip r:embed="rId4" cstate="print"/>
          <a:srcRect l="7628" t="-1243" r="7975"/>
          <a:stretch>
            <a:fillRect/>
          </a:stretch>
        </p:blipFill>
        <p:spPr bwMode="auto">
          <a:xfrm rot="5400000">
            <a:off x="993358" y="1649792"/>
            <a:ext cx="3228193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857784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«Угадай звук»</a:t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немой театр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Admin\Pictures\2019-03-24 документы\документы 41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по методике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Колесниковой Е.В.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«Покорми цыплят»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«Паровозик»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C:\Users\Admin\Pictures\2019-03-24 документы\документы 38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dmin\Pictures\2019-03-24 документы\документы 38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7182" t="1035"/>
          <a:stretch>
            <a:fillRect/>
          </a:stretch>
        </p:blipFill>
        <p:spPr bwMode="auto">
          <a:xfrm>
            <a:off x="5276214" y="2174875"/>
            <a:ext cx="277939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929486" cy="9175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Подбери звук к картинке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~1\User\LOCALS~1\Temp\Rar$DIa0.668\IMG_86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826978" cy="26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~1\User\LOCALS~1\Temp\Rar$DIa0.302\IMG_8602.JPG"/>
          <p:cNvPicPr/>
          <p:nvPr/>
        </p:nvPicPr>
        <p:blipFill>
          <a:blip r:embed="rId3" cstate="print"/>
          <a:srcRect l="27238" t="7040" r="18084"/>
          <a:stretch>
            <a:fillRect/>
          </a:stretch>
        </p:blipFill>
        <p:spPr bwMode="auto">
          <a:xfrm rot="5400000">
            <a:off x="5089841" y="2982597"/>
            <a:ext cx="3249612" cy="414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Знакомство с буквами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92869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400" b="0" dirty="0" smtClean="0">
                <a:latin typeface="Monotype Corsiva" pitchFamily="66" charset="0"/>
              </a:rPr>
              <a:t>«Чудо – мешочек»</a:t>
            </a:r>
          </a:p>
          <a:p>
            <a:pPr algn="just"/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Задание:  </a:t>
            </a:r>
            <a:r>
              <a:rPr lang="ru-RU" sz="2500" b="0" i="1" dirty="0" smtClean="0">
                <a:latin typeface="Times New Roman" pitchFamily="18" charset="0"/>
                <a:cs typeface="Times New Roman" pitchFamily="18" charset="0"/>
              </a:rPr>
              <a:t>что общего в названии этих фруктов?</a:t>
            </a:r>
            <a:endParaRPr lang="ru-RU" sz="25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5016"/>
            <a:ext cx="4041775" cy="857255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rgbClr val="FF0000"/>
                </a:solidFill>
              </a:rPr>
              <a:t>«Найди все буквы»</a:t>
            </a:r>
            <a:endParaRPr lang="ru-RU" b="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C:\Users\Admin\Downloads\IMG_791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7821" y="2822585"/>
            <a:ext cx="3857652" cy="321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C:\Users\Admin\Pictures\2019-03-24 документы\документы 39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2964373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Читаем слоги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5715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«Окошки»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–буквенный экран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Admin\Pictures\2019-03-24 документы\документы 40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dmin\Pictures\2019-03-24 документы\документы 41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2677" y="2602507"/>
            <a:ext cx="3813975" cy="33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blipFill>
                  <a:blip r:embed="rId2"/>
                  <a:tile tx="0" ty="0" sx="100000" sy="100000" flip="none" algn="tl"/>
                </a:blipFill>
              </a:rPr>
              <a:t>Буквы своими руками</a:t>
            </a:r>
            <a:endParaRPr lang="ru-RU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Аист, азбука, айва</a:t>
            </a:r>
          </a:p>
          <a:p>
            <a:r>
              <a:rPr lang="ru-RU" dirty="0" smtClean="0"/>
              <a:t>Начинаются на 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Мы слыхали от Совы,</a:t>
            </a:r>
          </a:p>
          <a:p>
            <a:pPr algn="r"/>
            <a:r>
              <a:rPr lang="ru-RU" dirty="0" smtClean="0"/>
              <a:t>Что нет слов на букву Ы</a:t>
            </a:r>
            <a:endParaRPr lang="ru-RU" dirty="0"/>
          </a:p>
        </p:txBody>
      </p:sp>
      <p:pic>
        <p:nvPicPr>
          <p:cNvPr id="7" name="Содержимое 6" descr="C:\Users\Admin\Downloads\IMG_8472 (1)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18884" y="2453488"/>
            <a:ext cx="3929090" cy="35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dmin\Downloads\IMG_801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9371" y="2894023"/>
            <a:ext cx="3786214" cy="31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ownloads\IMG_8556.JPG"/>
          <p:cNvPicPr/>
          <p:nvPr/>
        </p:nvPicPr>
        <p:blipFill>
          <a:blip r:embed="rId5" cstate="print"/>
          <a:srcRect l="10065" t="907" r="9341"/>
          <a:stretch>
            <a:fillRect/>
          </a:stretch>
        </p:blipFill>
        <p:spPr bwMode="auto">
          <a:xfrm rot="5400000">
            <a:off x="2731440" y="2626354"/>
            <a:ext cx="316674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4.bp.blogspot.com/-IVAP9Igoh0s/UNS7ldXuW8I/AAAAAAAAD0w/PGGPNH3qa8M/s1600/0_75f21_ec9f4631_XXX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«Снежная баба» </a:t>
            </a:r>
            <a:r>
              <a:rPr lang="ru-RU" sz="3200" dirty="0" smtClean="0"/>
              <a:t>(Т. </a:t>
            </a:r>
            <a:r>
              <a:rPr lang="ru-RU" sz="3200" dirty="0" err="1" smtClean="0"/>
              <a:t>Башинская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Ребёнок говорит и рисует двумя указательными пальцами.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(рисует ком вверху ),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(рисует средний ком)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ком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рисует нижний ком)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(обводит верхний ком)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(обводит средний ком)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Целиком!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(обводит нижний ком).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IMG_8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36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f.ppt-online.org/files2/slide/a/A32vRyXYUBNCfiFZrdTLMwPak7go1KjtlpGz5Dn6qJ/slide-0.jpg"/>
          <p:cNvPicPr/>
          <p:nvPr/>
        </p:nvPicPr>
        <p:blipFill>
          <a:blip r:embed="rId2">
            <a:lum bright="2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857232"/>
            <a:ext cx="3254370" cy="50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Проблема: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Дети часто путают понятия звук и буква. С трудом запоминают  графические образы буквы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0"/>
            <a:ext cx="2498743" cy="64294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Цель: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представлений о гласных звуках у детей старшего</a:t>
            </a:r>
          </a:p>
          <a:p>
            <a:pPr algn="ctr">
              <a:buNone/>
            </a:pPr>
            <a:r>
              <a:rPr lang="ru-RU" b="1" dirty="0" smtClean="0"/>
              <a:t> дошкольного возраста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«Найди слог»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C:\Users\Admin\Downloads\IMG_81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1052" t="591"/>
          <a:stretch>
            <a:fillRect/>
          </a:stretch>
        </p:blipFill>
        <p:spPr bwMode="auto">
          <a:xfrm rot="5400000">
            <a:off x="107124" y="1964522"/>
            <a:ext cx="4572031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Admin\Pictures\2019-03-24 документы\документы 4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2857520" cy="412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Pictures\2019-03-24 документы\документы 37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4000" b="10000"/>
          <a:stretch>
            <a:fillRect/>
          </a:stretch>
        </p:blipFill>
        <p:spPr bwMode="auto">
          <a:xfrm>
            <a:off x="285720" y="1571612"/>
            <a:ext cx="2858157" cy="391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Admin\Pictures\2019-03-24 документы\документы 37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r="-2361" b="15286"/>
          <a:stretch>
            <a:fillRect/>
          </a:stretch>
        </p:blipFill>
        <p:spPr bwMode="auto">
          <a:xfrm>
            <a:off x="5143504" y="1643050"/>
            <a:ext cx="3471858" cy="283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Pictures\2019-03-24 документы\документы 375.JPG"/>
          <p:cNvPicPr/>
          <p:nvPr/>
        </p:nvPicPr>
        <p:blipFill>
          <a:blip r:embed="rId5" cstate="print"/>
          <a:srcRect r="-1587" b="13736"/>
          <a:stretch>
            <a:fillRect/>
          </a:stretch>
        </p:blipFill>
        <p:spPr bwMode="auto">
          <a:xfrm>
            <a:off x="3143240" y="3357562"/>
            <a:ext cx="25003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929222" cy="2143140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  <a:t>На калитку посмотри:</a:t>
            </a:r>
            <a:b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</a:b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  <a:t>Чем она не буква «И»?</a:t>
            </a:r>
            <a:b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</a:b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  <a:t>Между двух прямых досок</a:t>
            </a:r>
            <a:b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</a:b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6"/>
                  <a:tile tx="0" ty="0" sx="100000" sy="100000" flip="none" algn="tl"/>
                </a:blipFill>
              </a:rPr>
              <a:t>Одна легла наискосок</a:t>
            </a:r>
            <a:endParaRPr lang="ru-RU" sz="2800" dirty="0">
              <a:ln>
                <a:solidFill>
                  <a:schemeClr val="bg2">
                    <a:lumMod val="10000"/>
                  </a:schemeClr>
                </a:solidFill>
              </a:ln>
              <a:blipFill>
                <a:blip r:embed="rId6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Альбом «Весёлые гласные»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Страница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 и буква А»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«Ваза с фруктами».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 фрукты,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которых начинается 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~1\User\LOCALS~1\Temp\Rar$DIa0.095\IMG_8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9883" y="1989481"/>
            <a:ext cx="4485960" cy="336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~1\User\LOCALS~1\Temp\Rar$DIa0.267\IMG_8591.JPG"/>
          <p:cNvPicPr/>
          <p:nvPr/>
        </p:nvPicPr>
        <p:blipFill>
          <a:blip r:embed="rId3" cstate="print"/>
          <a:srcRect t="3704" r="14285"/>
          <a:stretch>
            <a:fillRect/>
          </a:stretch>
        </p:blipFill>
        <p:spPr bwMode="auto">
          <a:xfrm>
            <a:off x="428596" y="2928934"/>
            <a:ext cx="2643206" cy="221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:\DOCUME~1\User\LOCALS~1\Temp\Rar$DIa0.660\IMG_8594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488" y="3714752"/>
            <a:ext cx="27860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528641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</a:rPr>
              <a:t>Тактильные буквы</a:t>
            </a:r>
            <a:endParaRPr lang="ru-RU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Буква Ы </a:t>
            </a:r>
            <a:r>
              <a:rPr lang="ru-RU" dirty="0" smtClean="0"/>
              <a:t>(</a:t>
            </a:r>
            <a:r>
              <a:rPr lang="ru-RU" dirty="0" err="1" smtClean="0"/>
              <a:t>тычкование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Буква И</a:t>
            </a:r>
            <a:r>
              <a:rPr lang="ru-RU" dirty="0" smtClean="0"/>
              <a:t> (аппликация лентами)</a:t>
            </a:r>
            <a:endParaRPr lang="ru-RU" dirty="0"/>
          </a:p>
        </p:txBody>
      </p:sp>
      <p:pic>
        <p:nvPicPr>
          <p:cNvPr id="7" name="Содержимое 6" descr="C:\DOCUME~1\User\LOCALS~1\Temp\Rar$DIa0.987\IMG_860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50133" y="2536025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~1\User\LOCALS~1\Temp\Rar$DIa0.639\IMG_8641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3438" y="3214686"/>
            <a:ext cx="3786214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Работа с родителями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57892"/>
            <a:ext cx="4040188" cy="50006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Папка - передвижка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Родительское собрание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C:\Users\Admin\Downloads\IMG_7878 (1)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85109" y="2787263"/>
            <a:ext cx="3357586" cy="292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Downloads\IMG_868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ownloads\IMG_86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357562"/>
            <a:ext cx="3336920" cy="253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Домашняя работа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Отгадай загадки. Раскрась картинки ответы. С какого звука начинаются эти слова?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ownloads\IMG_816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719" y="2714621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4645025" y="4286256"/>
            <a:ext cx="4041775" cy="642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3731" t="9687" r="15820"/>
          <a:stretch>
            <a:fillRect/>
          </a:stretch>
        </p:blipFill>
        <p:spPr bwMode="auto">
          <a:xfrm>
            <a:off x="3929058" y="2786058"/>
            <a:ext cx="4429124" cy="32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Стенд «В царстве гласных звуков»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Admin\Pictures\2019-03-24 документы\документы 39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826978" cy="287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мне\IMG_8681.JPG"/>
          <p:cNvPicPr/>
          <p:nvPr/>
        </p:nvPicPr>
        <p:blipFill>
          <a:blip r:embed="rId4" cstate="print"/>
          <a:srcRect t="5357"/>
          <a:stretch>
            <a:fillRect/>
          </a:stretch>
        </p:blipFill>
        <p:spPr bwMode="auto">
          <a:xfrm>
            <a:off x="4286248" y="2428868"/>
            <a:ext cx="4267200" cy="331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f.ppt-online.org/files2/slide/a/A32vRyXYUBNCfiFZrdTLMwPak7go1KjtlpGz5Dn6qJ/slide-0.jpg"/>
          <p:cNvPicPr/>
          <p:nvPr/>
        </p:nvPicPr>
        <p:blipFill>
          <a:blip r:embed="rId2">
            <a:lum bright="2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Гласные, согласные…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Трудные, ужасные…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гласные?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Ох, пока не ясно мне!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Объясните поскорей,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стал я поумней!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«Голос» называли «глас» —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гласные у нас:</a:t>
            </a:r>
            <a:b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А, О, И, Э, У,  Ы 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Голосом протянем мы.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2/slide/a/A32vRyXYUBNCfiFZrdTLMwPak7go1KjtlpGz5Dn6qJ/slide-0.jpg"/>
          <p:cNvPicPr/>
          <p:nvPr/>
        </p:nvPicPr>
        <p:blipFill>
          <a:blip r:embed="rId2">
            <a:lum bright="2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3286148" cy="928694"/>
          </a:xfrm>
        </p:spPr>
        <p:txBody>
          <a:bodyPr/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i="1" dirty="0"/>
              <a:t>Для воспитателя: </a:t>
            </a:r>
            <a:r>
              <a:rPr lang="ru-RU" dirty="0"/>
              <a:t>создать условия для расширения представлений детей о гласных буквах и звуках. Оснастить предметно – пространственную среду дидактическими играми по теме проекта.</a:t>
            </a:r>
            <a:endParaRPr lang="ru-RU" dirty="0" smtClean="0"/>
          </a:p>
          <a:p>
            <a:pPr algn="just">
              <a:buNone/>
            </a:pPr>
            <a:r>
              <a:rPr lang="ru-RU" i="1" dirty="0"/>
              <a:t>Для детей</a:t>
            </a:r>
            <a:r>
              <a:rPr lang="ru-RU" dirty="0"/>
              <a:t>: познакомить с понятием гласные звуки (буквы), особенностью их артикуляции.</a:t>
            </a:r>
            <a:endParaRPr lang="ru-RU" dirty="0" smtClean="0"/>
          </a:p>
          <a:p>
            <a:pPr algn="just"/>
            <a:r>
              <a:rPr lang="ru-RU" dirty="0"/>
              <a:t>Познакомить со зрительными  символами гласных  звуков. </a:t>
            </a:r>
            <a:endParaRPr lang="ru-RU" dirty="0" smtClean="0"/>
          </a:p>
          <a:p>
            <a:pPr algn="just"/>
            <a:r>
              <a:rPr lang="ru-RU" dirty="0"/>
              <a:t>Проводить работу по формированию и дифференциации понятий «звук – буква».</a:t>
            </a:r>
            <a:endParaRPr lang="ru-RU" dirty="0" smtClean="0"/>
          </a:p>
          <a:p>
            <a:pPr algn="just"/>
            <a:r>
              <a:rPr lang="ru-RU" dirty="0"/>
              <a:t>Формировать фонематические представления, обучение грамоте.</a:t>
            </a:r>
            <a:endParaRPr lang="ru-RU" dirty="0" smtClean="0"/>
          </a:p>
          <a:p>
            <a:pPr algn="just"/>
            <a:r>
              <a:rPr lang="ru-RU" dirty="0"/>
              <a:t>Развивать творческие способности, познавательную активность, мышление, воображение, коммуникативные способности. </a:t>
            </a:r>
            <a:endParaRPr lang="ru-RU" dirty="0" smtClean="0"/>
          </a:p>
          <a:p>
            <a:pPr algn="just"/>
            <a:r>
              <a:rPr lang="ru-RU" dirty="0" smtClean="0"/>
              <a:t>Развивать творческие способности.</a:t>
            </a:r>
          </a:p>
          <a:p>
            <a:pPr algn="just">
              <a:buNone/>
            </a:pPr>
            <a:r>
              <a:rPr lang="ru-RU" i="1" dirty="0"/>
              <a:t>Для родителей: </a:t>
            </a:r>
            <a:r>
              <a:rPr lang="ru-RU" dirty="0"/>
              <a:t>развитие навыков взаимодействия с ребенком в учебном процессе.</a:t>
            </a:r>
            <a:endParaRPr lang="ru-RU" dirty="0" smtClean="0"/>
          </a:p>
          <a:p>
            <a:pPr algn="just"/>
            <a:r>
              <a:rPr lang="ru-RU" dirty="0"/>
              <a:t>Формировать эмоциональный контакт педагогов и родителей, родителей и  детей, через совместную деятельность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2/slide/a/A32vRyXYUBNCfiFZrdTLMwPak7go1KjtlpGz5Dn6qJ/slide-0.jpg"/>
          <p:cNvPicPr/>
          <p:nvPr/>
        </p:nvPicPr>
        <p:blipFill>
          <a:blip r:embed="rId2">
            <a:lum bright="2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572032" cy="9286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/>
              <a:t>и</a:t>
            </a:r>
            <a:r>
              <a:rPr lang="ru-RU" b="1" dirty="0" smtClean="0"/>
              <a:t>нформационно </a:t>
            </a:r>
            <a:r>
              <a:rPr lang="ru-RU" b="1" dirty="0"/>
              <a:t>- </a:t>
            </a:r>
            <a:r>
              <a:rPr lang="ru-RU" b="1" dirty="0" err="1"/>
              <a:t>практико</a:t>
            </a:r>
            <a:r>
              <a:rPr lang="ru-RU" b="1" dirty="0"/>
              <a:t> – ориентированный</a:t>
            </a:r>
            <a:r>
              <a:rPr lang="ru-RU" dirty="0"/>
              <a:t>,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b="1" dirty="0"/>
              <a:t>творческий,</a:t>
            </a:r>
            <a:endParaRPr lang="ru-RU" b="1" dirty="0" smtClean="0"/>
          </a:p>
          <a:p>
            <a:pPr>
              <a:buBlip>
                <a:blip r:embed="rId3"/>
              </a:buBlip>
            </a:pPr>
            <a:r>
              <a:rPr lang="ru-RU" b="1" dirty="0"/>
              <a:t>подгрупповой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Сроки проекта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14 декабря (по новому стилю)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Краткосрочный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с </a:t>
            </a:r>
            <a:r>
              <a:rPr lang="ru-RU" dirty="0"/>
              <a:t>14.12.2018 г. по 20.02.2019г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День святого Наума - </a:t>
            </a:r>
            <a:r>
              <a:rPr lang="ru-RU" dirty="0" err="1" smtClean="0"/>
              <a:t>Грамотника</a:t>
            </a:r>
            <a:endParaRPr lang="ru-RU" dirty="0"/>
          </a:p>
        </p:txBody>
      </p:sp>
      <p:pic>
        <p:nvPicPr>
          <p:cNvPr id="7" name="Содержимое 6" descr="https://vsyamagik.ru/wp-content/uploads/2017/12/4-8.jpg"/>
          <p:cNvPicPr>
            <a:picLocks noGrp="1"/>
          </p:cNvPicPr>
          <p:nvPr>
            <p:ph sz="quarter" idx="4"/>
          </p:nvPr>
        </p:nvPicPr>
        <p:blipFill>
          <a:blip r:embed="rId3"/>
          <a:srcRect l="9940" r="7062"/>
          <a:stretch>
            <a:fillRect/>
          </a:stretch>
        </p:blipFill>
        <p:spPr bwMode="auto">
          <a:xfrm>
            <a:off x="5143504" y="2786057"/>
            <a:ext cx="3543296" cy="313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2/slide/a/A32vRyXYUBNCfiFZrdTLMwPak7go1KjtlpGz5Dn6qJ/slide-0.jpg"/>
          <p:cNvPicPr/>
          <p:nvPr/>
        </p:nvPicPr>
        <p:blipFill>
          <a:blip r:embed="rId2">
            <a:lum bright="30000"/>
          </a:blip>
          <a:srcRect t="11991" r="-855" b="11991"/>
          <a:stretch>
            <a:fillRect/>
          </a:stretch>
        </p:blipFill>
        <p:spPr bwMode="auto">
          <a:xfrm>
            <a:off x="142844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Постановка цели, задач, определение актуальности проекта.</a:t>
            </a:r>
          </a:p>
          <a:p>
            <a:r>
              <a:rPr lang="ru-RU" dirty="0"/>
              <a:t>Изучение методической литературы для реализации проекта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Подбор произведений  художественной литературы по теме проекта.</a:t>
            </a:r>
          </a:p>
          <a:p>
            <a:r>
              <a:rPr lang="ru-RU" dirty="0"/>
              <a:t>Подбор и создание наглядно-дидактического материала.</a:t>
            </a:r>
          </a:p>
          <a:p>
            <a:r>
              <a:rPr lang="ru-RU" dirty="0"/>
              <a:t>Создание плана работы с детьми и их родителями (законными представителями).</a:t>
            </a:r>
          </a:p>
          <a:p>
            <a:r>
              <a:rPr lang="ru-RU" dirty="0"/>
              <a:t>Сбор адресов электронной почты родителей (законных представителей).</a:t>
            </a:r>
          </a:p>
          <a:p>
            <a:r>
              <a:rPr lang="ru-RU" dirty="0"/>
              <a:t> Подготовка стенда «Гласные звуки».</a:t>
            </a:r>
          </a:p>
          <a:p>
            <a:r>
              <a:rPr lang="ru-RU" dirty="0"/>
              <a:t>Разработка домашнего задания.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Подбор наглядно – дидактического материала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3997354" cy="7858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Изготовление звуковых кнопок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214950"/>
            <a:ext cx="4041775" cy="857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Дидактические игры и упражнения, задания, раздаточный материал, звуковые кубики и др.</a:t>
            </a:r>
            <a:endParaRPr lang="ru-RU" dirty="0"/>
          </a:p>
        </p:txBody>
      </p:sp>
      <p:pic>
        <p:nvPicPr>
          <p:cNvPr id="7" name="Содержимое 6" descr="C:\Users\Admin\Pictures\2019-03-24 документы\документы 33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962430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:\мне\IMG_867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-1546" r="8777"/>
          <a:stretch>
            <a:fillRect/>
          </a:stretch>
        </p:blipFill>
        <p:spPr bwMode="auto">
          <a:xfrm rot="5400000">
            <a:off x="4182814" y="1460732"/>
            <a:ext cx="1942785" cy="216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мне\IMG_8677.JPG"/>
          <p:cNvPicPr/>
          <p:nvPr/>
        </p:nvPicPr>
        <p:blipFill>
          <a:blip r:embed="rId4" cstate="print"/>
          <a:srcRect l="8488" t="3798"/>
          <a:stretch>
            <a:fillRect/>
          </a:stretch>
        </p:blipFill>
        <p:spPr bwMode="auto">
          <a:xfrm rot="5400000">
            <a:off x="5810065" y="2476688"/>
            <a:ext cx="3148440" cy="248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выставки «Азбука»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F:\мне\IMG_86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6747" y="2100651"/>
            <a:ext cx="3786215" cy="287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429124" y="1928802"/>
            <a:ext cx="3929090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Азбука!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baseline="0" dirty="0" smtClean="0">
                <a:solidFill>
                  <a:srgbClr val="FF0000"/>
                </a:solidFill>
              </a:rPr>
              <a:t>Учу читать.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Меня никак нельзя не знать.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baseline="0" dirty="0" smtClean="0">
                <a:solidFill>
                  <a:srgbClr val="FF0000"/>
                </a:solidFill>
              </a:rPr>
              <a:t>Меня изучишь хорошо,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И сможешь ты тогда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baseline="0" dirty="0" smtClean="0">
                <a:solidFill>
                  <a:srgbClr val="FF0000"/>
                </a:solidFill>
              </a:rPr>
              <a:t>Любую книгу прочитать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baseline="0" dirty="0" smtClean="0">
                <a:solidFill>
                  <a:srgbClr val="FF0000"/>
                </a:solidFill>
              </a:rPr>
              <a:t> Без всякого труда!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186634" cy="13684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ПРАКТИЧЕСКИЙ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Знакомство с зрительным символом звука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ЗВУК   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143512"/>
            <a:ext cx="4041775" cy="928694"/>
          </a:xfrm>
        </p:spPr>
        <p:txBody>
          <a:bodyPr/>
          <a:lstStyle/>
          <a:p>
            <a:pPr algn="ctr"/>
            <a:r>
              <a:rPr lang="ru-RU" dirty="0" smtClean="0"/>
              <a:t>Звук  У</a:t>
            </a:r>
            <a:endParaRPr lang="ru-RU" dirty="0"/>
          </a:p>
        </p:txBody>
      </p:sp>
      <p:pic>
        <p:nvPicPr>
          <p:cNvPr id="7" name="Содержимое 6" descr="C:\Users\Admin\Pictures\2019-03-24 документы\документы 37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505001" cy="404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Pictures\2019-03-24 документы\документы 38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619500" cy="385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4645025" y="5857892"/>
            <a:ext cx="4041775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  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714488"/>
            <a:ext cx="914400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29586" y="5929330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396</Words>
  <Application>Microsoft Office PowerPoint</Application>
  <PresentationFormat>Экран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МДОУ «Детский сад № 4 КВ» ПРОЕКТ   «В царстве гласных звуков»</vt:lpstr>
      <vt:lpstr>Слайд 2</vt:lpstr>
      <vt:lpstr>Задачи: </vt:lpstr>
      <vt:lpstr>Вид проекта:</vt:lpstr>
      <vt:lpstr>Сроки проекта </vt:lpstr>
      <vt:lpstr>Подготовительный этап</vt:lpstr>
      <vt:lpstr>Подбор наглядно – дидактического материала</vt:lpstr>
      <vt:lpstr>Организация выставки «Азбука»</vt:lpstr>
      <vt:lpstr>  ПРАКТИЧЕСКИЙ ЭТАП Знакомство с зрительным символом звука  </vt:lpstr>
      <vt:lpstr>Звуковые дорожки</vt:lpstr>
      <vt:lpstr>Дидактические игры</vt:lpstr>
      <vt:lpstr>Игра «Звуковые часы»</vt:lpstr>
      <vt:lpstr>«Угадай звук» немой театр</vt:lpstr>
      <vt:lpstr>Работа по методике  Колесниковой Е.В.</vt:lpstr>
      <vt:lpstr>Подбери звук к картинке</vt:lpstr>
      <vt:lpstr>Знакомство с буквами</vt:lpstr>
      <vt:lpstr>Читаем слоги</vt:lpstr>
      <vt:lpstr>Буквы своими руками</vt:lpstr>
      <vt:lpstr>«Снежная баба» (Т. Башинская)</vt:lpstr>
      <vt:lpstr>«Найди слог» </vt:lpstr>
      <vt:lpstr>На калитку посмотри: Чем она не буква «И»? Между двух прямых досок Одна легла наискосок</vt:lpstr>
      <vt:lpstr>Альбом «Весёлые гласные»</vt:lpstr>
      <vt:lpstr>Тактильные буквы</vt:lpstr>
      <vt:lpstr>Работа с родителями</vt:lpstr>
      <vt:lpstr>Домашняя работа</vt:lpstr>
      <vt:lpstr>Стенд «В царстве гласных звуков»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4 КВ» Проект  «В царстве гласных звуков»</dc:title>
  <dc:creator>Admin</dc:creator>
  <cp:lastModifiedBy>Admin</cp:lastModifiedBy>
  <cp:revision>50</cp:revision>
  <dcterms:created xsi:type="dcterms:W3CDTF">2019-05-10T15:13:47Z</dcterms:created>
  <dcterms:modified xsi:type="dcterms:W3CDTF">2019-05-16T11:28:28Z</dcterms:modified>
</cp:coreProperties>
</file>